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7" r:id="rId2"/>
    <p:sldId id="261" r:id="rId3"/>
    <p:sldId id="271" r:id="rId4"/>
    <p:sldId id="270" r:id="rId5"/>
    <p:sldId id="276" r:id="rId6"/>
    <p:sldId id="268" r:id="rId7"/>
    <p:sldId id="274" r:id="rId8"/>
    <p:sldId id="267" r:id="rId9"/>
    <p:sldId id="269" r:id="rId10"/>
    <p:sldId id="278" r:id="rId11"/>
    <p:sldId id="279" r:id="rId12"/>
    <p:sldId id="281" r:id="rId13"/>
    <p:sldId id="282" r:id="rId14"/>
    <p:sldId id="273" r:id="rId15"/>
    <p:sldId id="283" r:id="rId16"/>
    <p:sldId id="28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 name" initials="i" lastIdx="1" clrIdx="0">
    <p:extLst>
      <p:ext uri="{19B8F6BF-5375-455C-9EA6-DF929625EA0E}">
        <p15:presenceInfo xmlns:p15="http://schemas.microsoft.com/office/powerpoint/2012/main" userId="user nam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FBFD"/>
    <a:srgbClr val="009999"/>
    <a:srgbClr val="008080"/>
    <a:srgbClr val="ABFFE9"/>
    <a:srgbClr val="8BFFE1"/>
    <a:srgbClr val="FFFF99"/>
    <a:srgbClr val="CFE3F9"/>
    <a:srgbClr val="BBD8F7"/>
    <a:srgbClr val="1972D6"/>
    <a:srgbClr val="D5FF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140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A4C9-3063-4940-881B-706C7844BA03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7150D-7AF2-4A31-9BA1-0951B46E2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782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A4C9-3063-4940-881B-706C7844BA03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7150D-7AF2-4A31-9BA1-0951B46E2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837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A4C9-3063-4940-881B-706C7844BA03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7150D-7AF2-4A31-9BA1-0951B46E2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21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A4C9-3063-4940-881B-706C7844BA03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7150D-7AF2-4A31-9BA1-0951B46E2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456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A4C9-3063-4940-881B-706C7844BA03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7150D-7AF2-4A31-9BA1-0951B46E2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567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A4C9-3063-4940-881B-706C7844BA03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7150D-7AF2-4A31-9BA1-0951B46E2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285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A4C9-3063-4940-881B-706C7844BA03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7150D-7AF2-4A31-9BA1-0951B46E2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948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A4C9-3063-4940-881B-706C7844BA03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7150D-7AF2-4A31-9BA1-0951B46E2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467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A4C9-3063-4940-881B-706C7844BA03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7150D-7AF2-4A31-9BA1-0951B46E2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112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A4C9-3063-4940-881B-706C7844BA03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7150D-7AF2-4A31-9BA1-0951B46E2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164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A4C9-3063-4940-881B-706C7844BA03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7150D-7AF2-4A31-9BA1-0951B46E2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030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37A4C9-3063-4940-881B-706C7844BA03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77150D-7AF2-4A31-9BA1-0951B46E2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3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ufunds.bg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eufunds.bg/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astetools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eufunds.bg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astetools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eufunds.bg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astetools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eufunds.bg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eufunds.bg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eufunds.bg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eufunds.bg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ufunds.bg/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ufunds.bg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ufunds.bg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ufunds.bg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ufunds.bg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ufunds.bg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http://wasp-tool.wastetools.com/" TargetMode="External"/><Relationship Id="rId2" Type="http://schemas.openxmlformats.org/officeDocument/2006/relationships/hyperlink" Target="https://wastetools.com/download/340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hyperlink" Target="http://www.eufunds.bg/" TargetMode="Externa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astetools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hyperlink" Target="http://www.eufunds.b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507A526D-DADC-467C-9387-220176D0D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7987" y="60274"/>
            <a:ext cx="5968026" cy="124817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0CF65F6-C3B4-42C0-8515-0ACDE2244247}"/>
              </a:ext>
            </a:extLst>
          </p:cNvPr>
          <p:cNvSpPr/>
          <p:nvPr/>
        </p:nvSpPr>
        <p:spPr>
          <a:xfrm>
            <a:off x="208892" y="1308445"/>
            <a:ext cx="8784186" cy="4547864"/>
          </a:xfrm>
          <a:prstGeom prst="rect">
            <a:avLst/>
          </a:prstGeom>
          <a:solidFill>
            <a:srgbClr val="F9FBFD"/>
          </a:solidFill>
          <a:ln w="28575">
            <a:solidFill>
              <a:schemeClr val="accent6">
                <a:lumMod val="50000"/>
              </a:schemeClr>
            </a:solidFill>
          </a:ln>
          <a:effectLst>
            <a:glow rad="63500">
              <a:srgbClr val="009999">
                <a:alpha val="40000"/>
              </a:srgbClr>
            </a:glow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Таблица 3">
            <a:extLst>
              <a:ext uri="{FF2B5EF4-FFF2-40B4-BE49-F238E27FC236}">
                <a16:creationId xmlns:a16="http://schemas.microsoft.com/office/drawing/2014/main" id="{06DEE1EF-9E71-4F12-9864-7F7BAC22B0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5562836"/>
              </p:ext>
            </p:extLst>
          </p:nvPr>
        </p:nvGraphicFramePr>
        <p:xfrm>
          <a:off x="244402" y="2259172"/>
          <a:ext cx="8655193" cy="29494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41787">
                  <a:extLst>
                    <a:ext uri="{9D8B030D-6E8A-4147-A177-3AD203B41FA5}">
                      <a16:colId xmlns:a16="http://schemas.microsoft.com/office/drawing/2014/main" val="1986006463"/>
                    </a:ext>
                  </a:extLst>
                </a:gridCol>
                <a:gridCol w="6413406">
                  <a:extLst>
                    <a:ext uri="{9D8B030D-6E8A-4147-A177-3AD203B41FA5}">
                      <a16:colId xmlns:a16="http://schemas.microsoft.com/office/drawing/2014/main" val="2846912018"/>
                    </a:ext>
                  </a:extLst>
                </a:gridCol>
              </a:tblGrid>
              <a:tr h="224737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bg-BG" sz="12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ПРОЕКТ:</a:t>
                      </a:r>
                      <a:endParaRPr lang="en-US" sz="12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№ BG16M1OP002-2.009-0010-C01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ru-RU" sz="12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„</a:t>
                      </a:r>
                      <a:r>
                        <a:rPr lang="ru-RU" sz="1200" i="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Разработване</a:t>
                      </a:r>
                      <a:r>
                        <a:rPr lang="ru-RU" sz="12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 и демонстрация на уеб-</a:t>
                      </a:r>
                      <a:r>
                        <a:rPr lang="ru-RU" sz="1200" i="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базиран</a:t>
                      </a:r>
                      <a:r>
                        <a:rPr lang="ru-RU" sz="12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i="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модел</a:t>
                      </a:r>
                      <a:r>
                        <a:rPr lang="ru-RU" sz="12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 (инструмент) (WASP-Tool) за </a:t>
                      </a:r>
                      <a:r>
                        <a:rPr lang="ru-RU" sz="1200" i="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предотвратяване</a:t>
                      </a:r>
                      <a:r>
                        <a:rPr lang="ru-RU" sz="12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i="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образуването</a:t>
                      </a:r>
                      <a:r>
                        <a:rPr lang="ru-RU" sz="12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 на </a:t>
                      </a:r>
                      <a:r>
                        <a:rPr lang="ru-RU" sz="1200" i="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отпадъци</a:t>
                      </a:r>
                      <a:r>
                        <a:rPr lang="ru-RU" sz="12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i="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насърчаващ</a:t>
                      </a:r>
                      <a:r>
                        <a:rPr lang="ru-RU" sz="12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i="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местните</a:t>
                      </a:r>
                      <a:r>
                        <a:rPr lang="ru-RU" sz="12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 власти за </a:t>
                      </a:r>
                      <a:r>
                        <a:rPr lang="ru-RU" sz="1200" i="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достигане</a:t>
                      </a:r>
                      <a:r>
                        <a:rPr lang="ru-RU" sz="12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 на целите по чл. 31, ал. 1 от Закона за управление на </a:t>
                      </a:r>
                      <a:r>
                        <a:rPr lang="ru-RU" sz="1200" i="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отпадъците</a:t>
                      </a:r>
                      <a:r>
                        <a:rPr lang="ru-RU" sz="12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en-GB" sz="120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bg-BG" sz="120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финансиран по </a:t>
                      </a:r>
                      <a:r>
                        <a:rPr lang="ru-RU" sz="120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Оперативна </a:t>
                      </a:r>
                      <a:r>
                        <a:rPr lang="ru-RU" sz="1200" kern="12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програма</a:t>
                      </a:r>
                      <a:r>
                        <a:rPr lang="ru-RU" sz="120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„</a:t>
                      </a:r>
                      <a:r>
                        <a:rPr lang="ru-RU" sz="1200" kern="12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Околна</a:t>
                      </a:r>
                      <a:r>
                        <a:rPr lang="ru-RU" sz="120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среда 2014-2020 г.“, </a:t>
                      </a:r>
                      <a:r>
                        <a:rPr lang="ru-RU" sz="1200" kern="12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съфинансирана</a:t>
                      </a:r>
                      <a:r>
                        <a:rPr lang="ru-RU" sz="120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от </a:t>
                      </a:r>
                      <a:r>
                        <a:rPr lang="ru-RU" sz="1200" kern="12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Европейския</a:t>
                      </a:r>
                      <a:r>
                        <a:rPr lang="ru-RU" sz="120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съюз</a:t>
                      </a:r>
                      <a:r>
                        <a:rPr lang="ru-RU" sz="120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чрез Европейски фонд за </a:t>
                      </a:r>
                      <a:r>
                        <a:rPr lang="ru-RU" sz="1200" kern="12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регионално</a:t>
                      </a:r>
                      <a:r>
                        <a:rPr lang="ru-RU" sz="120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развитие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238926"/>
                  </a:ext>
                </a:extLst>
              </a:tr>
              <a:tr h="305420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bg-BG" sz="12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ОРГАНИЗАТОР на събитието</a:t>
                      </a:r>
                      <a:r>
                        <a:rPr lang="en-US" sz="12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:</a:t>
                      </a:r>
                      <a:endParaRPr lang="en-US" sz="12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142555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200" b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П-ЮНАЙТЕД ЕООД </a:t>
                      </a:r>
                      <a:r>
                        <a:rPr lang="en-GB" sz="1200" b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bg-BG" sz="1200" b="0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Бенефициент по проекта</a:t>
                      </a:r>
                      <a:endParaRPr lang="en-US" sz="1200" b="0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1826057"/>
                  </a:ext>
                </a:extLst>
              </a:tr>
              <a:tr h="121360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bg-BG" sz="1200" b="1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МЯСТО: </a:t>
                      </a:r>
                      <a:endParaRPr lang="en-US" sz="1200" b="1" i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2555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Зала за </a:t>
                      </a:r>
                      <a:r>
                        <a:rPr lang="ru-RU" sz="1200" i="1" kern="12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пресконференции</a:t>
                      </a:r>
                      <a:r>
                        <a:rPr lang="ru-RU" sz="1200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i="1" kern="12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Българска</a:t>
                      </a:r>
                      <a:r>
                        <a:rPr lang="ru-RU" sz="1200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i="1" kern="12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телеграфна</a:t>
                      </a:r>
                      <a:r>
                        <a:rPr lang="ru-RU" sz="1200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i="1" kern="12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агенция</a:t>
                      </a:r>
                      <a:r>
                        <a:rPr lang="ru-RU" sz="1200" i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, гр. София</a:t>
                      </a:r>
                      <a:endParaRPr lang="en-US" sz="1200" i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16906534"/>
                  </a:ext>
                </a:extLst>
              </a:tr>
              <a:tr h="565518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bg-BG" sz="1200" b="1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ДАТА:</a:t>
                      </a:r>
                      <a:endParaRPr lang="en-US" sz="1200" b="1" i="1">
                        <a:solidFill>
                          <a:schemeClr val="accent6">
                            <a:lumMod val="50000"/>
                          </a:schemeClr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1200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22</a:t>
                      </a:r>
                      <a:r>
                        <a:rPr lang="bg-BG" sz="1200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.0</a:t>
                      </a:r>
                      <a:r>
                        <a:rPr lang="en-GB" sz="1200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bg-BG" sz="1200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.2022 г.</a:t>
                      </a:r>
                      <a:endParaRPr lang="en-US" sz="1200" i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5713588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712AF657-2C22-47D6-A53B-636D27AB5D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171022" y="4824610"/>
            <a:ext cx="47406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g-BG" sz="1400" b="1" i="1" dirty="0">
                <a:solidFill>
                  <a:schemeClr val="accent6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маг. ек. Ива </a:t>
            </a:r>
            <a:r>
              <a:rPr lang="bg-BG" sz="1400" b="1" i="1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Фикова</a:t>
            </a:r>
            <a:r>
              <a:rPr lang="bg-BG" sz="1400" i="1" dirty="0">
                <a:solidFill>
                  <a:schemeClr val="accent6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, </a:t>
            </a:r>
          </a:p>
          <a:p>
            <a:pPr algn="r"/>
            <a:r>
              <a:rPr lang="bg-BG" sz="1400" i="1" dirty="0">
                <a:solidFill>
                  <a:schemeClr val="accent6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Ръководител на проекта</a:t>
            </a:r>
          </a:p>
          <a:p>
            <a:pPr algn="r"/>
            <a:r>
              <a:rPr lang="bg-BG" sz="1400" b="1" i="1" dirty="0">
                <a:solidFill>
                  <a:schemeClr val="accent6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инж. Ива Стаменова – Йорданова</a:t>
            </a:r>
            <a:r>
              <a:rPr lang="bg-BG" sz="1400" i="1" dirty="0">
                <a:solidFill>
                  <a:schemeClr val="accent6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, </a:t>
            </a:r>
          </a:p>
          <a:p>
            <a:pPr algn="r"/>
            <a:r>
              <a:rPr lang="bg-BG" sz="1400" i="1" dirty="0">
                <a:solidFill>
                  <a:schemeClr val="accent6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Координатор на проекта</a:t>
            </a:r>
            <a:endParaRPr lang="en-GB" sz="1400" i="1" dirty="0">
              <a:solidFill>
                <a:schemeClr val="accent6">
                  <a:lumMod val="50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947DB80-E3B5-4831-B30A-4786F765318E}"/>
              </a:ext>
            </a:extLst>
          </p:cNvPr>
          <p:cNvSpPr txBox="1"/>
          <p:nvPr/>
        </p:nvSpPr>
        <p:spPr>
          <a:xfrm>
            <a:off x="1108885" y="1460643"/>
            <a:ext cx="7055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И</a:t>
            </a:r>
            <a:r>
              <a:rPr lang="bg-BG" sz="18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нформационно събитие (пресконференция) за изпълнение</a:t>
            </a:r>
            <a:r>
              <a:rPr lang="bg-BG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то</a:t>
            </a:r>
            <a:r>
              <a:rPr lang="bg-BG" sz="18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на Проект № BG16M1OP002-2.009-0010-C01</a:t>
            </a:r>
            <a:endParaRPr lang="en-GB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88DEDB-1328-4DF0-BE09-70C8297D6CBD}"/>
              </a:ext>
            </a:extLst>
          </p:cNvPr>
          <p:cNvSpPr/>
          <p:nvPr/>
        </p:nvSpPr>
        <p:spPr>
          <a:xfrm>
            <a:off x="232301" y="5856309"/>
            <a:ext cx="8679397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2880360" algn="ctr"/>
                <a:tab pos="5760720" algn="r"/>
              </a:tabLst>
            </a:pPr>
            <a:r>
              <a:rPr lang="bg-BG" sz="1100" i="1" dirty="0">
                <a:effectLst/>
                <a:latin typeface="+mj-lt"/>
                <a:ea typeface="Times New Roman" panose="02020603050405020304" pitchFamily="18" charset="0"/>
              </a:rPr>
              <a:t>----------------------------------</a:t>
            </a:r>
            <a:r>
              <a:rPr lang="en-US" sz="1100" i="1" dirty="0">
                <a:effectLst/>
                <a:latin typeface="+mj-lt"/>
                <a:ea typeface="Times New Roman" panose="02020603050405020304" pitchFamily="18" charset="0"/>
              </a:rPr>
              <a:t>---</a:t>
            </a:r>
            <a:r>
              <a:rPr lang="bg-BG" sz="1100" i="1" dirty="0">
                <a:effectLst/>
                <a:latin typeface="+mj-lt"/>
                <a:ea typeface="Times New Roman" panose="02020603050405020304" pitchFamily="18" charset="0"/>
              </a:rPr>
              <a:t>-------------- </a:t>
            </a:r>
            <a:r>
              <a:rPr lang="en-US" sz="1100" i="1" u="sng" dirty="0">
                <a:solidFill>
                  <a:srgbClr val="0000FF"/>
                </a:solidFill>
                <a:effectLst/>
                <a:latin typeface="+mj-lt"/>
                <a:ea typeface="Times New Roman" panose="02020603050405020304" pitchFamily="18" charset="0"/>
                <a:hlinkClick r:id="rId3"/>
              </a:rPr>
              <a:t>www.eufunds.bg</a:t>
            </a:r>
            <a:r>
              <a:rPr lang="en-US" sz="1100" i="1" dirty="0">
                <a:effectLst/>
                <a:latin typeface="+mj-lt"/>
                <a:ea typeface="Times New Roman" panose="02020603050405020304" pitchFamily="18" charset="0"/>
              </a:rPr>
              <a:t> ---------------------------------------------------</a:t>
            </a:r>
            <a:endParaRPr lang="en-US" sz="1100" dirty="0">
              <a:effectLst/>
              <a:latin typeface="+mj-lt"/>
              <a:ea typeface="Times New Roman" panose="02020603050405020304" pitchFamily="18" charset="0"/>
            </a:endParaRPr>
          </a:p>
          <a:p>
            <a:pPr algn="ctr">
              <a:tabLst>
                <a:tab pos="2880360" algn="ctr"/>
                <a:tab pos="5760720" algn="r"/>
              </a:tabLst>
            </a:pPr>
            <a:r>
              <a:rPr lang="bg-BG" sz="1000" i="1" dirty="0">
                <a:effectLst/>
                <a:latin typeface="+mj-lt"/>
                <a:ea typeface="Times New Roman" panose="02020603050405020304" pitchFamily="18" charset="0"/>
              </a:rPr>
              <a:t>Проект № BG16M1OP002-2.009-0010-C01 „Разработване и демонстрация на уеб-базиран модел (инструмент) (WASP-</a:t>
            </a:r>
            <a:r>
              <a:rPr lang="bg-BG" sz="1000" i="1" dirty="0" err="1">
                <a:effectLst/>
                <a:latin typeface="+mj-lt"/>
                <a:ea typeface="Times New Roman" panose="02020603050405020304" pitchFamily="18" charset="0"/>
              </a:rPr>
              <a:t>Tool</a:t>
            </a:r>
            <a:r>
              <a:rPr lang="bg-BG" sz="1000" i="1" dirty="0">
                <a:effectLst/>
                <a:latin typeface="+mj-lt"/>
                <a:ea typeface="Times New Roman" panose="02020603050405020304" pitchFamily="18" charset="0"/>
              </a:rPr>
              <a:t>) за предотвратяване образуването на отпадъци, насърчаващ местните власти за достигане на целите по чл. 31, ал. 1 от Закона за управление на отпадъците“, финансиран от Оперативна програма „Околна среда 2014-2020 г.“, съфинансирана от Европейския съюз чрез Европейския фонд за регионално развитие. Бенефициент „П-Юнайтед“ ЕООД.</a:t>
            </a:r>
            <a:endParaRPr lang="en-US" sz="1000" dirty="0">
              <a:effectLst/>
              <a:latin typeface="+mj-lt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8303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Diagonal Corner Rectangle 10"/>
          <p:cNvSpPr/>
          <p:nvPr/>
        </p:nvSpPr>
        <p:spPr>
          <a:xfrm>
            <a:off x="232300" y="1621109"/>
            <a:ext cx="8679397" cy="427829"/>
          </a:xfrm>
          <a:prstGeom prst="round2DiagRect">
            <a:avLst>
              <a:gd name="adj1" fmla="val 50000"/>
              <a:gd name="adj2" fmla="val 0"/>
            </a:avLst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32300" y="5862215"/>
            <a:ext cx="8679397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2880360" algn="ctr"/>
                <a:tab pos="5760720" algn="r"/>
              </a:tabLst>
            </a:pPr>
            <a:r>
              <a:rPr lang="bg-BG" sz="1100" i="1" dirty="0">
                <a:effectLst/>
                <a:latin typeface="+mj-lt"/>
                <a:ea typeface="Times New Roman" panose="02020603050405020304" pitchFamily="18" charset="0"/>
              </a:rPr>
              <a:t>----------------------------------</a:t>
            </a:r>
            <a:r>
              <a:rPr lang="en-US" sz="1100" i="1" dirty="0">
                <a:effectLst/>
                <a:latin typeface="+mj-lt"/>
                <a:ea typeface="Times New Roman" panose="02020603050405020304" pitchFamily="18" charset="0"/>
              </a:rPr>
              <a:t>---</a:t>
            </a:r>
            <a:r>
              <a:rPr lang="bg-BG" sz="1100" i="1" dirty="0">
                <a:effectLst/>
                <a:latin typeface="+mj-lt"/>
                <a:ea typeface="Times New Roman" panose="02020603050405020304" pitchFamily="18" charset="0"/>
              </a:rPr>
              <a:t>-------------- </a:t>
            </a:r>
            <a:r>
              <a:rPr lang="en-US" sz="1100" i="1" u="sng" dirty="0">
                <a:solidFill>
                  <a:srgbClr val="0000FF"/>
                </a:solidFill>
                <a:effectLst/>
                <a:latin typeface="+mj-lt"/>
                <a:ea typeface="Times New Roman" panose="02020603050405020304" pitchFamily="18" charset="0"/>
                <a:hlinkClick r:id="rId2"/>
              </a:rPr>
              <a:t>www.eufunds.bg</a:t>
            </a:r>
            <a:r>
              <a:rPr lang="en-US" sz="1100" i="1" dirty="0">
                <a:effectLst/>
                <a:latin typeface="+mj-lt"/>
                <a:ea typeface="Times New Roman" panose="02020603050405020304" pitchFamily="18" charset="0"/>
              </a:rPr>
              <a:t> ---------------------------------------------------</a:t>
            </a:r>
            <a:endParaRPr lang="en-US" sz="1100" dirty="0">
              <a:effectLst/>
              <a:latin typeface="+mj-lt"/>
              <a:ea typeface="Times New Roman" panose="02020603050405020304" pitchFamily="18" charset="0"/>
            </a:endParaRPr>
          </a:p>
          <a:p>
            <a:pPr algn="ctr">
              <a:tabLst>
                <a:tab pos="2880360" algn="ctr"/>
                <a:tab pos="5760720" algn="r"/>
              </a:tabLst>
            </a:pPr>
            <a:r>
              <a:rPr lang="bg-BG" sz="1000" i="1" dirty="0">
                <a:effectLst/>
                <a:latin typeface="+mj-lt"/>
                <a:ea typeface="Times New Roman" panose="02020603050405020304" pitchFamily="18" charset="0"/>
              </a:rPr>
              <a:t>Проект № BG16M1OP002-2.009-0010-C01 „Разработване и демонстрация на уеб-базиран модел (инструмент) (WASP-</a:t>
            </a:r>
            <a:r>
              <a:rPr lang="bg-BG" sz="1000" i="1" dirty="0" err="1">
                <a:effectLst/>
                <a:latin typeface="+mj-lt"/>
                <a:ea typeface="Times New Roman" panose="02020603050405020304" pitchFamily="18" charset="0"/>
              </a:rPr>
              <a:t>Tool</a:t>
            </a:r>
            <a:r>
              <a:rPr lang="bg-BG" sz="1000" i="1" dirty="0">
                <a:effectLst/>
                <a:latin typeface="+mj-lt"/>
                <a:ea typeface="Times New Roman" panose="02020603050405020304" pitchFamily="18" charset="0"/>
              </a:rPr>
              <a:t>) за предотвратяване образуването на отпадъци, насърчаващ местните власти за достигане на целите по чл. 31, ал. 1 от Закона за управление на отпадъците“, финансиран от Оперативна програма „Околна среда 2014-2020 г.“, съфинансирана от Европейския съюз чрез Европейския фонд за регионално развитие. Бенефициент „П-Юнайтед“ ЕООД.</a:t>
            </a:r>
            <a:endParaRPr lang="en-US" sz="1000" dirty="0">
              <a:effectLst/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2300" y="1621110"/>
            <a:ext cx="84186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За Бенефициента </a:t>
            </a:r>
            <a:r>
              <a:rPr lang="bg-BG" sz="2400" b="1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„П-Юнайтед“ ЕООД</a:t>
            </a:r>
            <a:endParaRPr lang="en-US" sz="2400" b="1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160743" y="115981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cxnSp>
        <p:nvCxnSpPr>
          <p:cNvPr id="19" name="Straight Connector 18"/>
          <p:cNvCxnSpPr/>
          <p:nvPr/>
        </p:nvCxnSpPr>
        <p:spPr>
          <a:xfrm>
            <a:off x="232300" y="1539579"/>
            <a:ext cx="8679397" cy="277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440D42C8-2037-4610-857C-F0E45F9D7918}"/>
              </a:ext>
            </a:extLst>
          </p:cNvPr>
          <p:cNvSpPr txBox="1"/>
          <p:nvPr/>
        </p:nvSpPr>
        <p:spPr>
          <a:xfrm>
            <a:off x="2020485" y="2485826"/>
            <a:ext cx="562001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4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Бенефициент „П-Юнайтед“ ПроЕООД. Договор за възлагане на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03B0D1C-52AC-4E2A-850C-99F8D0595084}"/>
              </a:ext>
            </a:extLst>
          </p:cNvPr>
          <p:cNvSpPr txBox="1"/>
          <p:nvPr/>
        </p:nvSpPr>
        <p:spPr>
          <a:xfrm>
            <a:off x="352497" y="2116612"/>
            <a:ext cx="8418641" cy="36779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just"/>
            <a:endParaRPr lang="bg-BG" sz="1600" b="1" dirty="0">
              <a:solidFill>
                <a:srgbClr val="002060"/>
              </a:solidFill>
              <a:latin typeface="+mj-lt"/>
              <a:cs typeface="Arial" panose="020B0604020202020204" pitchFamily="34" charset="0"/>
            </a:endParaRPr>
          </a:p>
          <a:p>
            <a:pPr algn="just"/>
            <a:r>
              <a:rPr lang="bg-BG" sz="1600" b="1" dirty="0">
                <a:solidFill>
                  <a:schemeClr val="accent6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Предмет на дейност </a:t>
            </a:r>
            <a:r>
              <a:rPr lang="bg-BG" sz="1600" dirty="0">
                <a:solidFill>
                  <a:schemeClr val="accent6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в областта на околната среда, вкл. и управление на отпадъците: </a:t>
            </a:r>
          </a:p>
          <a:p>
            <a:pPr algn="just"/>
            <a:endParaRPr lang="bg-BG" sz="1600" dirty="0">
              <a:solidFill>
                <a:schemeClr val="accent6">
                  <a:lumMod val="50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bg-BG" sz="1600" dirty="0">
                <a:solidFill>
                  <a:schemeClr val="accent6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Разработване на </a:t>
            </a:r>
            <a:r>
              <a:rPr lang="bg-BG" sz="1600" b="1" u="sng" dirty="0">
                <a:solidFill>
                  <a:schemeClr val="accent6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екологична оценка на НПУО 2014-2020</a:t>
            </a:r>
            <a:r>
              <a:rPr lang="bg-BG" sz="1600" dirty="0">
                <a:solidFill>
                  <a:schemeClr val="accent6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bg-BG" sz="1600" dirty="0">
                <a:solidFill>
                  <a:schemeClr val="accent6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Разработване на стратегически документи в областта на ООС, вкл. </a:t>
            </a:r>
            <a:r>
              <a:rPr lang="bg-BG" sz="1600" b="1" u="sng" dirty="0">
                <a:solidFill>
                  <a:schemeClr val="accent6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общински и регионални програми за управление на отпадъците</a:t>
            </a:r>
            <a:r>
              <a:rPr lang="bg-BG" sz="1600" dirty="0">
                <a:solidFill>
                  <a:schemeClr val="accent6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bg-BG" sz="1600" b="1" u="sng" dirty="0">
                <a:solidFill>
                  <a:schemeClr val="accent6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Извършване на морфологични анализи на състава на ТБО в общини</a:t>
            </a:r>
            <a:r>
              <a:rPr lang="bg-BG" sz="1600" dirty="0">
                <a:solidFill>
                  <a:schemeClr val="accent6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от страната.</a:t>
            </a:r>
          </a:p>
          <a:p>
            <a:pPr algn="just">
              <a:lnSpc>
                <a:spcPct val="150000"/>
              </a:lnSpc>
            </a:pPr>
            <a:endParaRPr lang="bg-BG" sz="1600" dirty="0">
              <a:solidFill>
                <a:schemeClr val="accent6">
                  <a:lumMod val="50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pPr algn="just"/>
            <a:endParaRPr lang="bg-BG" sz="100" dirty="0">
              <a:solidFill>
                <a:schemeClr val="accent6">
                  <a:lumMod val="50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pPr algn="just"/>
            <a:r>
              <a:rPr lang="bg-BG" sz="1600" i="1" dirty="0">
                <a:solidFill>
                  <a:schemeClr val="accent6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Благодарение на своя опит, имаме поглед върху слабостите в процеса на планиране и последващо изпълнение. Чрез настоящия демонстрационен проект бихме подпомогнали тяхното преодоляване.</a:t>
            </a:r>
          </a:p>
          <a:p>
            <a:pPr algn="just"/>
            <a:endParaRPr lang="en-US" sz="1600" b="1" dirty="0">
              <a:solidFill>
                <a:srgbClr val="002060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10F922D-B5E6-4066-9008-BDDF71759A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5849" y="282113"/>
            <a:ext cx="5968026" cy="1248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0071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Diagonal Corner Rectangle 10"/>
          <p:cNvSpPr/>
          <p:nvPr/>
        </p:nvSpPr>
        <p:spPr>
          <a:xfrm>
            <a:off x="6010835" y="2041229"/>
            <a:ext cx="2727009" cy="582272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276163" y="2094166"/>
            <a:ext cx="21963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b="1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ЗА ПРОЕКТА</a:t>
            </a:r>
          </a:p>
          <a:p>
            <a:endParaRPr lang="bg-BG" sz="1600" dirty="0">
              <a:solidFill>
                <a:schemeClr val="tx2"/>
              </a:solidFill>
              <a:latin typeface="+mj-lt"/>
              <a:cs typeface="Arial" panose="020B0604020202020204" pitchFamily="34" charset="0"/>
              <a:hlinkClick r:id="rId2"/>
            </a:endParaRPr>
          </a:p>
          <a:p>
            <a:r>
              <a:rPr lang="en-GB" sz="1600" dirty="0">
                <a:solidFill>
                  <a:schemeClr val="tx2"/>
                </a:solidFill>
                <a:latin typeface="+mj-lt"/>
                <a:cs typeface="Times New Roman" panose="02020603050405020304" pitchFamily="18" charset="0"/>
                <a:hlinkClick r:id="rId2"/>
              </a:rPr>
              <a:t>https://wastetools.com/</a:t>
            </a:r>
            <a:r>
              <a:rPr lang="bg-BG" sz="1600" dirty="0">
                <a:solidFill>
                  <a:schemeClr val="tx2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bg-BG" sz="2000" b="1" dirty="0">
                <a:solidFill>
                  <a:schemeClr val="tx2"/>
                </a:solidFill>
                <a:latin typeface="+mj-lt"/>
                <a:cs typeface="Times New Roman" panose="02020603050405020304" pitchFamily="18" charset="0"/>
              </a:rPr>
              <a:t>  </a:t>
            </a:r>
            <a:endParaRPr lang="en-US" sz="2000" b="1" dirty="0">
              <a:solidFill>
                <a:schemeClr val="tx2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160743" y="115981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cxnSp>
        <p:nvCxnSpPr>
          <p:cNvPr id="19" name="Straight Connector 18"/>
          <p:cNvCxnSpPr/>
          <p:nvPr/>
        </p:nvCxnSpPr>
        <p:spPr>
          <a:xfrm>
            <a:off x="134647" y="1898795"/>
            <a:ext cx="8679397" cy="277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1191B359-3550-4654-9160-C92B8E03D3C3}"/>
              </a:ext>
            </a:extLst>
          </p:cNvPr>
          <p:cNvSpPr txBox="1"/>
          <p:nvPr/>
        </p:nvSpPr>
        <p:spPr>
          <a:xfrm>
            <a:off x="855255" y="3151807"/>
            <a:ext cx="7688282" cy="25237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just"/>
            <a:r>
              <a:rPr lang="bg-BG" sz="2000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●</a:t>
            </a:r>
            <a:r>
              <a:rPr lang="bg-BG" sz="1600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Проектът се основава на осъществяване на практика, изпитване и оценяване на управленски подход за предотвратяване образуването на отпадъци, реализиран и приключил с постигнати резултати в Гърция и Кипър.</a:t>
            </a:r>
            <a:endParaRPr lang="en-GB" sz="1600" dirty="0">
              <a:solidFill>
                <a:schemeClr val="accent6">
                  <a:lumMod val="50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algn="just"/>
            <a:r>
              <a:rPr lang="bg-BG" sz="1600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</a:p>
          <a:p>
            <a:pPr algn="just"/>
            <a:r>
              <a:rPr lang="bg-BG" sz="2000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● </a:t>
            </a:r>
            <a:r>
              <a:rPr lang="bg-BG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Основна цел: Трансфериране и адаптиране на най-актуалните европейски практики за предотвратяване образуването на отпадъци към условията на общините в България, с перспектива за достигане на адекватно ниво на планиране, основополагащо за постигане на целите по чл. 31, ал. 1 от ЗУО.</a:t>
            </a:r>
          </a:p>
          <a:p>
            <a:pPr algn="just"/>
            <a:endParaRPr lang="en-US" sz="1600" dirty="0">
              <a:solidFill>
                <a:schemeClr val="accent6">
                  <a:lumMod val="20000"/>
                  <a:lumOff val="80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39B816C-9870-404A-8211-3465BBF4DB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7985" y="602340"/>
            <a:ext cx="5968026" cy="124817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80C2DB2-9640-4673-AD1E-D854CFF5E010}"/>
              </a:ext>
            </a:extLst>
          </p:cNvPr>
          <p:cNvSpPr/>
          <p:nvPr/>
        </p:nvSpPr>
        <p:spPr>
          <a:xfrm>
            <a:off x="232300" y="5862215"/>
            <a:ext cx="8679397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2880360" algn="ctr"/>
                <a:tab pos="5760720" algn="r"/>
              </a:tabLst>
            </a:pPr>
            <a:r>
              <a:rPr lang="bg-BG" sz="1100" i="1">
                <a:effectLst/>
                <a:latin typeface="+mj-lt"/>
                <a:ea typeface="Times New Roman" panose="02020603050405020304" pitchFamily="18" charset="0"/>
              </a:rPr>
              <a:t>----------------------------------</a:t>
            </a:r>
            <a:r>
              <a:rPr lang="en-US" sz="1100" i="1">
                <a:effectLst/>
                <a:latin typeface="+mj-lt"/>
                <a:ea typeface="Times New Roman" panose="02020603050405020304" pitchFamily="18" charset="0"/>
              </a:rPr>
              <a:t>---</a:t>
            </a:r>
            <a:r>
              <a:rPr lang="bg-BG" sz="1100" i="1">
                <a:effectLst/>
                <a:latin typeface="+mj-lt"/>
                <a:ea typeface="Times New Roman" panose="02020603050405020304" pitchFamily="18" charset="0"/>
              </a:rPr>
              <a:t>-------------- </a:t>
            </a:r>
            <a:r>
              <a:rPr lang="en-US" sz="1100" i="1" u="sng">
                <a:solidFill>
                  <a:srgbClr val="0000FF"/>
                </a:solidFill>
                <a:effectLst/>
                <a:latin typeface="+mj-lt"/>
                <a:ea typeface="Times New Roman" panose="02020603050405020304" pitchFamily="18" charset="0"/>
                <a:hlinkClick r:id="rId4"/>
              </a:rPr>
              <a:t>www.eufunds.bg</a:t>
            </a:r>
            <a:r>
              <a:rPr lang="en-US" sz="1100" i="1">
                <a:effectLst/>
                <a:latin typeface="+mj-lt"/>
                <a:ea typeface="Times New Roman" panose="02020603050405020304" pitchFamily="18" charset="0"/>
              </a:rPr>
              <a:t> ---------------------------------------------------</a:t>
            </a:r>
            <a:endParaRPr lang="en-US" sz="1100">
              <a:effectLst/>
              <a:latin typeface="+mj-lt"/>
              <a:ea typeface="Times New Roman" panose="02020603050405020304" pitchFamily="18" charset="0"/>
            </a:endParaRPr>
          </a:p>
          <a:p>
            <a:pPr algn="ctr">
              <a:tabLst>
                <a:tab pos="2880360" algn="ctr"/>
                <a:tab pos="5760720" algn="r"/>
              </a:tabLst>
            </a:pPr>
            <a:r>
              <a:rPr lang="bg-BG" sz="1000" i="1">
                <a:effectLst/>
                <a:latin typeface="+mj-lt"/>
                <a:ea typeface="Times New Roman" panose="02020603050405020304" pitchFamily="18" charset="0"/>
              </a:rPr>
              <a:t>Проект № BG16M1OP002-2.009-0010-C01 „Разработване и демонстрация на уеб-базиран модел (инструмент) (WASP-</a:t>
            </a:r>
            <a:r>
              <a:rPr lang="bg-BG" sz="1000" i="1" err="1">
                <a:effectLst/>
                <a:latin typeface="+mj-lt"/>
                <a:ea typeface="Times New Roman" panose="02020603050405020304" pitchFamily="18" charset="0"/>
              </a:rPr>
              <a:t>Tool</a:t>
            </a:r>
            <a:r>
              <a:rPr lang="bg-BG" sz="1000" i="1">
                <a:effectLst/>
                <a:latin typeface="+mj-lt"/>
                <a:ea typeface="Times New Roman" panose="02020603050405020304" pitchFamily="18" charset="0"/>
              </a:rPr>
              <a:t>) за предотвратяване образуването на отпадъци, насърчаващ местните власти за достигане на целите по чл. 31, ал. 1 от Закона за управление на отпадъците“, финансиран от Оперативна програма „Околна среда 2014-2020 г.“, съфинансирана от Европейския съюз чрез Европейския фонд за регионално развитие. Бенефициент „П-Юнайтед“ ЕООД.</a:t>
            </a:r>
            <a:endParaRPr lang="en-US" sz="1000">
              <a:effectLst/>
              <a:latin typeface="+mj-lt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23454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Diagonal Corner Rectangle 10"/>
          <p:cNvSpPr/>
          <p:nvPr/>
        </p:nvSpPr>
        <p:spPr>
          <a:xfrm>
            <a:off x="5813223" y="2485826"/>
            <a:ext cx="2923274" cy="496725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092604" y="2509139"/>
            <a:ext cx="2572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ЗА ПРОЕКТА</a:t>
            </a:r>
          </a:p>
          <a:p>
            <a:r>
              <a:rPr lang="en-GB" dirty="0">
                <a:solidFill>
                  <a:schemeClr val="tx2"/>
                </a:solidFill>
                <a:latin typeface="+mj-lt"/>
                <a:cs typeface="Arial" panose="020B0604020202020204" pitchFamily="34" charset="0"/>
                <a:hlinkClick r:id="rId2"/>
              </a:rPr>
              <a:t>https://wastetools.com/</a:t>
            </a:r>
            <a:r>
              <a:rPr lang="bg-BG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bg-BG" sz="24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  </a:t>
            </a:r>
            <a:endParaRPr lang="en-US" sz="2400" b="1" dirty="0">
              <a:solidFill>
                <a:schemeClr val="tx2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160743" y="115981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cxnSp>
        <p:nvCxnSpPr>
          <p:cNvPr id="19" name="Straight Connector 18"/>
          <p:cNvCxnSpPr/>
          <p:nvPr/>
        </p:nvCxnSpPr>
        <p:spPr>
          <a:xfrm>
            <a:off x="232300" y="2222734"/>
            <a:ext cx="8679397" cy="277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1191B359-3550-4654-9160-C92B8E03D3C3}"/>
              </a:ext>
            </a:extLst>
          </p:cNvPr>
          <p:cNvSpPr txBox="1"/>
          <p:nvPr/>
        </p:nvSpPr>
        <p:spPr>
          <a:xfrm>
            <a:off x="756955" y="3565638"/>
            <a:ext cx="7825406" cy="19389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just"/>
            <a:r>
              <a:rPr lang="bg-BG" sz="2000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●</a:t>
            </a:r>
            <a:r>
              <a:rPr lang="bg-BG" sz="1600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Специфична цел 1: Осигуряване на уеб-базиран модел за вземане на решения и ефективно управление на отпадъците, по-конкретно предотвратяване на тяхното образуване на местно ниво.</a:t>
            </a:r>
          </a:p>
          <a:p>
            <a:pPr algn="just"/>
            <a:endParaRPr lang="bg-BG" sz="1600" dirty="0">
              <a:solidFill>
                <a:schemeClr val="accent6">
                  <a:lumMod val="50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algn="just"/>
            <a:r>
              <a:rPr lang="bg-BG" sz="2000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●</a:t>
            </a:r>
            <a:r>
              <a:rPr lang="en-GB" sz="2000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bg-BG" sz="1600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Специфична цел 2: Предотвратяване образуването на 30 </a:t>
            </a:r>
            <a:r>
              <a:rPr lang="en-GB" sz="1600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t </a:t>
            </a:r>
            <a:r>
              <a:rPr lang="bg-BG" sz="1600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отпадъци на територията на Столична община.</a:t>
            </a:r>
          </a:p>
          <a:p>
            <a:pPr algn="just"/>
            <a:endParaRPr lang="en-US" sz="1600" dirty="0">
              <a:solidFill>
                <a:srgbClr val="002060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E980D3B-8805-4C88-921A-9D92D8AC20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5645" y="974564"/>
            <a:ext cx="5968026" cy="124817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2845321-17A2-4A02-88BA-270793BA8B14}"/>
              </a:ext>
            </a:extLst>
          </p:cNvPr>
          <p:cNvSpPr/>
          <p:nvPr/>
        </p:nvSpPr>
        <p:spPr>
          <a:xfrm>
            <a:off x="232300" y="5862215"/>
            <a:ext cx="8679397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2880360" algn="ctr"/>
                <a:tab pos="5760720" algn="r"/>
              </a:tabLst>
            </a:pPr>
            <a:r>
              <a:rPr lang="bg-BG" sz="1100" i="1" dirty="0">
                <a:effectLst/>
                <a:latin typeface="+mj-lt"/>
                <a:ea typeface="Times New Roman" panose="02020603050405020304" pitchFamily="18" charset="0"/>
              </a:rPr>
              <a:t>----------------------------------</a:t>
            </a:r>
            <a:r>
              <a:rPr lang="en-US" sz="1100" i="1" dirty="0">
                <a:effectLst/>
                <a:latin typeface="+mj-lt"/>
                <a:ea typeface="Times New Roman" panose="02020603050405020304" pitchFamily="18" charset="0"/>
              </a:rPr>
              <a:t>---</a:t>
            </a:r>
            <a:r>
              <a:rPr lang="bg-BG" sz="1100" i="1" dirty="0">
                <a:effectLst/>
                <a:latin typeface="+mj-lt"/>
                <a:ea typeface="Times New Roman" panose="02020603050405020304" pitchFamily="18" charset="0"/>
              </a:rPr>
              <a:t>-------------- </a:t>
            </a:r>
            <a:r>
              <a:rPr lang="en-US" sz="1100" i="1" u="sng" dirty="0">
                <a:solidFill>
                  <a:srgbClr val="0000FF"/>
                </a:solidFill>
                <a:effectLst/>
                <a:latin typeface="+mj-lt"/>
                <a:ea typeface="Times New Roman" panose="02020603050405020304" pitchFamily="18" charset="0"/>
                <a:hlinkClick r:id="rId4"/>
              </a:rPr>
              <a:t>www.eufunds.bg</a:t>
            </a:r>
            <a:r>
              <a:rPr lang="en-US" sz="1100" i="1" dirty="0">
                <a:effectLst/>
                <a:latin typeface="+mj-lt"/>
                <a:ea typeface="Times New Roman" panose="02020603050405020304" pitchFamily="18" charset="0"/>
              </a:rPr>
              <a:t> ---------------------------------------------------</a:t>
            </a:r>
            <a:endParaRPr lang="en-US" sz="1100" dirty="0">
              <a:effectLst/>
              <a:latin typeface="+mj-lt"/>
              <a:ea typeface="Times New Roman" panose="02020603050405020304" pitchFamily="18" charset="0"/>
            </a:endParaRPr>
          </a:p>
          <a:p>
            <a:pPr algn="ctr">
              <a:tabLst>
                <a:tab pos="2880360" algn="ctr"/>
                <a:tab pos="5760720" algn="r"/>
              </a:tabLst>
            </a:pPr>
            <a:r>
              <a:rPr lang="bg-BG" sz="1000" i="1" dirty="0">
                <a:effectLst/>
                <a:latin typeface="+mj-lt"/>
                <a:ea typeface="Times New Roman" panose="02020603050405020304" pitchFamily="18" charset="0"/>
              </a:rPr>
              <a:t>Проект № BG16M1OP002-2.009-0010-C01 „Разработване и демонстрация на уеб-базиран модел (инструмент) (WASP-</a:t>
            </a:r>
            <a:r>
              <a:rPr lang="bg-BG" sz="1000" i="1" dirty="0" err="1">
                <a:effectLst/>
                <a:latin typeface="+mj-lt"/>
                <a:ea typeface="Times New Roman" panose="02020603050405020304" pitchFamily="18" charset="0"/>
              </a:rPr>
              <a:t>Tool</a:t>
            </a:r>
            <a:r>
              <a:rPr lang="bg-BG" sz="1000" i="1" dirty="0">
                <a:effectLst/>
                <a:latin typeface="+mj-lt"/>
                <a:ea typeface="Times New Roman" panose="02020603050405020304" pitchFamily="18" charset="0"/>
              </a:rPr>
              <a:t>) за предотвратяване образуването на отпадъци, насърчаващ местните власти за достигане на целите по чл. 31, ал. 1 от Закона за управление на отпадъците“, финансиран от Оперативна програма „Околна среда 2014-2020 г.“, съфинансирана от Европейския съюз чрез Европейския фонд за регионално развитие. Бенефициент „П-Юнайтед“ ЕООД.</a:t>
            </a:r>
            <a:endParaRPr lang="en-US" sz="1000" dirty="0">
              <a:effectLst/>
              <a:latin typeface="+mj-lt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5430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Diagonal Corner Rectangle 10"/>
          <p:cNvSpPr/>
          <p:nvPr/>
        </p:nvSpPr>
        <p:spPr>
          <a:xfrm>
            <a:off x="5558783" y="2516776"/>
            <a:ext cx="3129463" cy="496725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901923" y="2589583"/>
            <a:ext cx="26714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ЗА ПРОЕКТА</a:t>
            </a:r>
          </a:p>
          <a:p>
            <a:r>
              <a:rPr lang="en-GB" dirty="0">
                <a:solidFill>
                  <a:schemeClr val="tx2"/>
                </a:solidFill>
                <a:latin typeface="+mj-lt"/>
                <a:cs typeface="Arial" panose="020B0604020202020204" pitchFamily="34" charset="0"/>
                <a:hlinkClick r:id="rId2"/>
              </a:rPr>
              <a:t>https://wastetools.com/</a:t>
            </a:r>
            <a:r>
              <a:rPr lang="bg-BG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bg-BG" sz="24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  </a:t>
            </a:r>
            <a:endParaRPr lang="en-US" sz="2400" b="1" dirty="0">
              <a:solidFill>
                <a:schemeClr val="tx2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160743" y="115981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cxnSp>
        <p:nvCxnSpPr>
          <p:cNvPr id="19" name="Straight Connector 18"/>
          <p:cNvCxnSpPr/>
          <p:nvPr/>
        </p:nvCxnSpPr>
        <p:spPr>
          <a:xfrm>
            <a:off x="169217" y="2309220"/>
            <a:ext cx="8679397" cy="277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1191B359-3550-4654-9160-C92B8E03D3C3}"/>
              </a:ext>
            </a:extLst>
          </p:cNvPr>
          <p:cNvSpPr txBox="1"/>
          <p:nvPr/>
        </p:nvSpPr>
        <p:spPr>
          <a:xfrm>
            <a:off x="596212" y="3690069"/>
            <a:ext cx="7825406" cy="13234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600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Договор за </a:t>
            </a:r>
            <a:r>
              <a:rPr lang="ru-RU" sz="1600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възлагане</a:t>
            </a:r>
            <a:r>
              <a:rPr lang="ru-RU" sz="1600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на </a:t>
            </a:r>
            <a:r>
              <a:rPr lang="ru-RU" sz="1600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дейности</a:t>
            </a:r>
            <a:r>
              <a:rPr lang="ru-RU" sz="1600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по проекта № О-1/ 02.04.2021 г. </a:t>
            </a:r>
            <a:endParaRPr lang="en-GB" sz="1600" dirty="0">
              <a:solidFill>
                <a:schemeClr val="accent6">
                  <a:lumMod val="50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ru-RU" sz="1600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с </a:t>
            </a:r>
            <a:r>
              <a:rPr lang="ru-RU" sz="1600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Изпълнител</a:t>
            </a:r>
            <a:r>
              <a:rPr lang="ru-RU" sz="1600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Обединение</a:t>
            </a:r>
            <a:r>
              <a:rPr lang="ru-RU" sz="1600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„УАСП“ ДЗЗД.</a:t>
            </a:r>
            <a:endParaRPr lang="en-GB" sz="1600" dirty="0">
              <a:solidFill>
                <a:schemeClr val="accent6">
                  <a:lumMod val="50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endParaRPr lang="en-GB" sz="1600" b="1" dirty="0">
              <a:solidFill>
                <a:srgbClr val="002060"/>
              </a:solidFill>
              <a:latin typeface="+mj-lt"/>
              <a:cs typeface="Arial" panose="020B0604020202020204" pitchFamily="34" charset="0"/>
            </a:endParaRPr>
          </a:p>
          <a:p>
            <a:endParaRPr lang="en-GB" sz="1600" b="1" dirty="0">
              <a:solidFill>
                <a:srgbClr val="002060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E980D3B-8805-4C88-921A-9D92D8AC20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5324" y="957297"/>
            <a:ext cx="5968026" cy="124817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8E8860A-2ABA-404A-8D0A-5B4B18C4FEB1}"/>
              </a:ext>
            </a:extLst>
          </p:cNvPr>
          <p:cNvSpPr/>
          <p:nvPr/>
        </p:nvSpPr>
        <p:spPr>
          <a:xfrm>
            <a:off x="232300" y="5862215"/>
            <a:ext cx="8679397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2880360" algn="ctr"/>
                <a:tab pos="5760720" algn="r"/>
              </a:tabLst>
            </a:pPr>
            <a:r>
              <a:rPr lang="bg-BG" sz="1100" i="1" dirty="0">
                <a:effectLst/>
                <a:latin typeface="+mj-lt"/>
                <a:ea typeface="Times New Roman" panose="02020603050405020304" pitchFamily="18" charset="0"/>
              </a:rPr>
              <a:t>----------------------------------</a:t>
            </a:r>
            <a:r>
              <a:rPr lang="en-US" sz="1100" i="1" dirty="0">
                <a:effectLst/>
                <a:latin typeface="+mj-lt"/>
                <a:ea typeface="Times New Roman" panose="02020603050405020304" pitchFamily="18" charset="0"/>
              </a:rPr>
              <a:t>---</a:t>
            </a:r>
            <a:r>
              <a:rPr lang="bg-BG" sz="1100" i="1" dirty="0">
                <a:effectLst/>
                <a:latin typeface="+mj-lt"/>
                <a:ea typeface="Times New Roman" panose="02020603050405020304" pitchFamily="18" charset="0"/>
              </a:rPr>
              <a:t>-------------- </a:t>
            </a:r>
            <a:r>
              <a:rPr lang="en-US" sz="1100" i="1" u="sng" dirty="0">
                <a:solidFill>
                  <a:srgbClr val="0000FF"/>
                </a:solidFill>
                <a:effectLst/>
                <a:latin typeface="+mj-lt"/>
                <a:ea typeface="Times New Roman" panose="02020603050405020304" pitchFamily="18" charset="0"/>
                <a:hlinkClick r:id="rId4"/>
              </a:rPr>
              <a:t>www.eufunds.bg</a:t>
            </a:r>
            <a:r>
              <a:rPr lang="en-US" sz="1100" i="1" dirty="0">
                <a:effectLst/>
                <a:latin typeface="+mj-lt"/>
                <a:ea typeface="Times New Roman" panose="02020603050405020304" pitchFamily="18" charset="0"/>
              </a:rPr>
              <a:t> ---------------------------------------------------</a:t>
            </a:r>
            <a:endParaRPr lang="en-US" sz="1100" dirty="0">
              <a:effectLst/>
              <a:latin typeface="+mj-lt"/>
              <a:ea typeface="Times New Roman" panose="02020603050405020304" pitchFamily="18" charset="0"/>
            </a:endParaRPr>
          </a:p>
          <a:p>
            <a:pPr algn="ctr">
              <a:tabLst>
                <a:tab pos="2880360" algn="ctr"/>
                <a:tab pos="5760720" algn="r"/>
              </a:tabLst>
            </a:pPr>
            <a:r>
              <a:rPr lang="bg-BG" sz="1000" i="1" dirty="0">
                <a:effectLst/>
                <a:latin typeface="+mj-lt"/>
                <a:ea typeface="Times New Roman" panose="02020603050405020304" pitchFamily="18" charset="0"/>
              </a:rPr>
              <a:t>Проект № BG16M1OP002-2.009-0010-C01 „Разработване и демонстрация на уеб-базиран модел (инструмент) (WASP-</a:t>
            </a:r>
            <a:r>
              <a:rPr lang="bg-BG" sz="1000" i="1" dirty="0" err="1">
                <a:effectLst/>
                <a:latin typeface="+mj-lt"/>
                <a:ea typeface="Times New Roman" panose="02020603050405020304" pitchFamily="18" charset="0"/>
              </a:rPr>
              <a:t>Tool</a:t>
            </a:r>
            <a:r>
              <a:rPr lang="bg-BG" sz="1000" i="1" dirty="0">
                <a:effectLst/>
                <a:latin typeface="+mj-lt"/>
                <a:ea typeface="Times New Roman" panose="02020603050405020304" pitchFamily="18" charset="0"/>
              </a:rPr>
              <a:t>) за предотвратяване образуването на отпадъци, насърчаващ местните власти за достигане на целите по чл. 31, ал. 1 от Закона за управление на отпадъците“, финансиран от Оперативна програма „Околна среда 2014-2020 г.“, съфинансирана от Европейския съюз чрез Европейския фонд за регионално развитие. Бенефициент „П-Юнайтед“ ЕООД.</a:t>
            </a:r>
            <a:endParaRPr lang="en-US" sz="1000" dirty="0">
              <a:effectLst/>
              <a:latin typeface="+mj-lt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40021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32301" y="6151509"/>
            <a:ext cx="8679397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2880360" algn="ctr"/>
                <a:tab pos="5760720" algn="r"/>
              </a:tabLst>
            </a:pPr>
            <a:r>
              <a:rPr lang="bg-BG" sz="1000" i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----------------------------------</a:t>
            </a:r>
            <a:r>
              <a:rPr lang="en-US" sz="1000" i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---</a:t>
            </a:r>
            <a:r>
              <a:rPr lang="bg-BG" sz="1000" i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-------------- </a:t>
            </a:r>
            <a:r>
              <a:rPr lang="en-US" sz="1000" i="1" u="sng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www.eufunds.bg</a:t>
            </a:r>
            <a:r>
              <a:rPr lang="en-US" sz="1000" i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---------------------------------------------------</a:t>
            </a:r>
            <a:endParaRPr lang="en-US" sz="10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tabLst>
                <a:tab pos="2880360" algn="ctr"/>
                <a:tab pos="5760720" algn="r"/>
              </a:tabLst>
            </a:pPr>
            <a:r>
              <a:rPr lang="bg-BG" sz="800" i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Проект № BG16M1OP002-2.009-0010-C01 „Разработване и демонстрация на уеб-базиран модел (инструмент) (WASP-</a:t>
            </a:r>
            <a:r>
              <a:rPr lang="bg-BG" sz="800" i="1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Tool</a:t>
            </a:r>
            <a:r>
              <a:rPr lang="bg-BG" sz="800" i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за предотвратяване образуването на отпадъци, насърчаващ местните власти за достигане на целите по чл. 31, ал. 1 от Закона за управление на отпадъците“, финансиран от Оперативна програма „Околна среда 2014-2020 г.“, съфинансирана от Европейския съюз чрез Европейския фонд за регионално развитие. Бенефициент „П-Юнайтед“ ЕООД</a:t>
            </a:r>
            <a:endParaRPr lang="en-US" sz="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268157" y="2727343"/>
            <a:ext cx="8679397" cy="277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AF446A8-CA27-48B3-AF77-DA6E456A7E70}"/>
              </a:ext>
            </a:extLst>
          </p:cNvPr>
          <p:cNvSpPr txBox="1"/>
          <p:nvPr/>
        </p:nvSpPr>
        <p:spPr>
          <a:xfrm>
            <a:off x="912256" y="4349856"/>
            <a:ext cx="7618409" cy="15696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just"/>
            <a:r>
              <a:rPr lang="bg-BG" sz="1600" dirty="0">
                <a:solidFill>
                  <a:schemeClr val="accent6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„Мрежата за предотвратяване образуването на отпадъци“ има за цел </a:t>
            </a:r>
            <a:r>
              <a:rPr lang="bg-BG" sz="1600" b="1" i="1" dirty="0">
                <a:solidFill>
                  <a:schemeClr val="accent6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да</a:t>
            </a:r>
            <a:r>
              <a:rPr lang="en-GB" sz="1600" b="1" i="1" dirty="0">
                <a:solidFill>
                  <a:schemeClr val="accent6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bg-BG" sz="1600" b="1" i="1" dirty="0">
                <a:solidFill>
                  <a:schemeClr val="accent6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осигури здраво партньорство и основа за сътрудничество между въвлечените в нея участници</a:t>
            </a:r>
            <a:r>
              <a:rPr lang="bg-BG" sz="1600" dirty="0">
                <a:solidFill>
                  <a:schemeClr val="accent6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относно предотвратяване образуването на отпадъци, предприемането на специфични действия и по-конкретно създаването и експлоатацията на специално разработения за целта уеб-базиран модел </a:t>
            </a:r>
            <a:r>
              <a:rPr lang="en-GB" sz="1600" dirty="0">
                <a:solidFill>
                  <a:schemeClr val="accent6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WASP-Tool</a:t>
            </a:r>
            <a:r>
              <a:rPr lang="bg-BG" sz="1600" dirty="0">
                <a:solidFill>
                  <a:schemeClr val="accent6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</a:p>
          <a:p>
            <a:pPr algn="just"/>
            <a:endParaRPr lang="bg-BG" sz="16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0F0B0AD-195D-4D40-8AF9-1E31AFA4D7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3842" y="1323253"/>
            <a:ext cx="5968026" cy="1248170"/>
          </a:xfrm>
          <a:prstGeom prst="rect">
            <a:avLst/>
          </a:prstGeom>
        </p:spPr>
      </p:pic>
      <p:sp>
        <p:nvSpPr>
          <p:cNvPr id="9" name="Round Diagonal Corner Rectangle 10">
            <a:extLst>
              <a:ext uri="{FF2B5EF4-FFF2-40B4-BE49-F238E27FC236}">
                <a16:creationId xmlns:a16="http://schemas.microsoft.com/office/drawing/2014/main" id="{ECF0E4B4-3560-4FE8-9D0B-4D348007654F}"/>
              </a:ext>
            </a:extLst>
          </p:cNvPr>
          <p:cNvSpPr/>
          <p:nvPr/>
        </p:nvSpPr>
        <p:spPr>
          <a:xfrm>
            <a:off x="268157" y="3429000"/>
            <a:ext cx="8607683" cy="496725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8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МРЕЖА ЗА ПРЕДОТВРАТЯВАНЕ ОБРАЗУВАНЕТО НА ОТПАДЪЦИ</a:t>
            </a:r>
            <a:endParaRPr lang="en-US" sz="1800" b="1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605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23327" y="6151509"/>
            <a:ext cx="8679397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2880360" algn="ctr"/>
                <a:tab pos="5760720" algn="r"/>
              </a:tabLst>
            </a:pPr>
            <a:r>
              <a:rPr lang="bg-BG" sz="1100" i="1">
                <a:effectLst/>
                <a:latin typeface="+mj-lt"/>
                <a:ea typeface="Times New Roman" panose="02020603050405020304" pitchFamily="18" charset="0"/>
              </a:rPr>
              <a:t>----------------------------------</a:t>
            </a:r>
            <a:r>
              <a:rPr lang="en-US" sz="1100" i="1">
                <a:effectLst/>
                <a:latin typeface="+mj-lt"/>
                <a:ea typeface="Times New Roman" panose="02020603050405020304" pitchFamily="18" charset="0"/>
              </a:rPr>
              <a:t>---</a:t>
            </a:r>
            <a:r>
              <a:rPr lang="bg-BG" sz="1100" i="1">
                <a:effectLst/>
                <a:latin typeface="+mj-lt"/>
                <a:ea typeface="Times New Roman" panose="02020603050405020304" pitchFamily="18" charset="0"/>
              </a:rPr>
              <a:t>-------------- </a:t>
            </a:r>
            <a:r>
              <a:rPr lang="en-US" sz="1100" i="1" u="sng">
                <a:solidFill>
                  <a:srgbClr val="0000FF"/>
                </a:solidFill>
                <a:effectLst/>
                <a:latin typeface="+mj-lt"/>
                <a:ea typeface="Times New Roman" panose="02020603050405020304" pitchFamily="18" charset="0"/>
                <a:hlinkClick r:id="rId2"/>
              </a:rPr>
              <a:t>www.eufunds.bg</a:t>
            </a:r>
            <a:r>
              <a:rPr lang="en-US" sz="1100" i="1">
                <a:effectLst/>
                <a:latin typeface="+mj-lt"/>
                <a:ea typeface="Times New Roman" panose="02020603050405020304" pitchFamily="18" charset="0"/>
              </a:rPr>
              <a:t> ---------------------------------------------------</a:t>
            </a:r>
            <a:endParaRPr lang="en-US" sz="1100">
              <a:effectLst/>
              <a:latin typeface="+mj-lt"/>
              <a:ea typeface="Times New Roman" panose="02020603050405020304" pitchFamily="18" charset="0"/>
            </a:endParaRPr>
          </a:p>
          <a:p>
            <a:pPr algn="ctr">
              <a:tabLst>
                <a:tab pos="2880360" algn="ctr"/>
                <a:tab pos="5760720" algn="r"/>
              </a:tabLst>
            </a:pPr>
            <a:r>
              <a:rPr lang="bg-BG" sz="900" i="1">
                <a:effectLst/>
                <a:latin typeface="+mj-lt"/>
                <a:ea typeface="Times New Roman" panose="02020603050405020304" pitchFamily="18" charset="0"/>
              </a:rPr>
              <a:t>Проект № BG16M1OP002-2.009-0010-C01 „Разработване и демонстрация на уеб-базиран модел (инструмент) (WASP-</a:t>
            </a:r>
            <a:r>
              <a:rPr lang="bg-BG" sz="900" i="1" err="1">
                <a:effectLst/>
                <a:latin typeface="+mj-lt"/>
                <a:ea typeface="Times New Roman" panose="02020603050405020304" pitchFamily="18" charset="0"/>
              </a:rPr>
              <a:t>Tool</a:t>
            </a:r>
            <a:r>
              <a:rPr lang="bg-BG" sz="900" i="1">
                <a:effectLst/>
                <a:latin typeface="+mj-lt"/>
                <a:ea typeface="Times New Roman" panose="02020603050405020304" pitchFamily="18" charset="0"/>
              </a:rPr>
              <a:t>) за предотвратяване образуването на отпадъци, насърчаващ местните власти за достигане на целите по чл. 31, ал. 1 от Закона за управление на отпадъците“, финансиран от Оперативна програма „Околна среда 2014-2020 г.“, съфинансирана от Европейския съюз чрез Европейския фонд за регионално развитие. Бенефициент „П-Юнайтед“ ЕООД.</a:t>
            </a:r>
            <a:endParaRPr lang="en-US" sz="900">
              <a:effectLst/>
              <a:latin typeface="+mj-lt"/>
              <a:ea typeface="Times New Roman" panose="02020603050405020304" pitchFamily="18" charset="0"/>
            </a:endParaRPr>
          </a:p>
          <a:p>
            <a:pPr algn="ctr">
              <a:tabLst>
                <a:tab pos="2880360" algn="ctr"/>
                <a:tab pos="5760720" algn="r"/>
              </a:tabLst>
            </a:pPr>
            <a:endParaRPr lang="en-US" sz="900">
              <a:effectLst/>
              <a:latin typeface="+mj-lt"/>
              <a:ea typeface="Times New Roman" panose="02020603050405020304" pitchFamily="18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330005" y="2486906"/>
            <a:ext cx="8679397" cy="277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ound Diagonal Corner Rectangle 13"/>
          <p:cNvSpPr/>
          <p:nvPr/>
        </p:nvSpPr>
        <p:spPr>
          <a:xfrm>
            <a:off x="223324" y="2561884"/>
            <a:ext cx="8679397" cy="430389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223323" y="2577023"/>
            <a:ext cx="86793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000" b="1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МРЕЖА ЗА ПРЕДОТВРАТЯВАНЕ ОБРАЗУВАНЕТО НА ОТПАДЪЦИ</a:t>
            </a:r>
            <a:endParaRPr lang="en-US" sz="2000" b="1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AF446A8-CA27-48B3-AF77-DA6E456A7E70}"/>
              </a:ext>
            </a:extLst>
          </p:cNvPr>
          <p:cNvSpPr txBox="1"/>
          <p:nvPr/>
        </p:nvSpPr>
        <p:spPr>
          <a:xfrm>
            <a:off x="762794" y="3153796"/>
            <a:ext cx="7618409" cy="280076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just"/>
            <a:r>
              <a:rPr lang="bg-BG" sz="1600" dirty="0">
                <a:solidFill>
                  <a:schemeClr val="accent6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В рамките на Мрежата за предотвратяване образуването на отпадъци е организирана Първа работна среща на която бяха обсъдени:</a:t>
            </a:r>
          </a:p>
          <a:p>
            <a:pPr algn="just"/>
            <a:endParaRPr lang="bg-BG" sz="1600" dirty="0">
              <a:solidFill>
                <a:schemeClr val="accent6">
                  <a:lumMod val="50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bg-BG" sz="1600" dirty="0">
                <a:solidFill>
                  <a:schemeClr val="accent6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стратегиите и мерките за предотвратяване образуването на отпадъци, които да бъдат включени в модела.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bg-BG" sz="1600" dirty="0">
                <a:solidFill>
                  <a:schemeClr val="accent6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оценката на тяхната приложимост според специфичните особености на общините в България.</a:t>
            </a:r>
            <a:endParaRPr lang="en-GB" sz="1600" dirty="0">
              <a:solidFill>
                <a:schemeClr val="accent6">
                  <a:lumMod val="50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pPr algn="r"/>
            <a:r>
              <a:rPr lang="bg-BG" sz="1600" b="1" dirty="0">
                <a:solidFill>
                  <a:schemeClr val="accent6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		  	- бе получена обратна връзка, мнение и </a:t>
            </a:r>
            <a:r>
              <a:rPr lang="bg-BG" sz="1600" b="1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опредложения</a:t>
            </a:r>
            <a:r>
              <a:rPr lang="bg-BG" sz="1600" b="1" dirty="0">
                <a:solidFill>
                  <a:schemeClr val="accent6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благодарение на които постигнахме оптимален резултат. </a:t>
            </a:r>
          </a:p>
          <a:p>
            <a:pPr algn="just"/>
            <a:endParaRPr lang="bg-BG" sz="1600" b="1" dirty="0">
              <a:solidFill>
                <a:schemeClr val="accent6">
                  <a:lumMod val="50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pPr algn="just"/>
            <a:endParaRPr lang="bg-BG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3" name="Picture 2" descr="A group of people looking at a paper&#10;&#10;Description automatically generated with low confidence">
            <a:extLst>
              <a:ext uri="{FF2B5EF4-FFF2-40B4-BE49-F238E27FC236}">
                <a16:creationId xmlns:a16="http://schemas.microsoft.com/office/drawing/2014/main" id="{F4068EB3-E844-4F0D-ADA0-DA305584E8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980" y="5080264"/>
            <a:ext cx="1472084" cy="9811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C62612C-79A4-490C-BF4A-A522325FDA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7985" y="1165077"/>
            <a:ext cx="5968026" cy="1248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535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96884" y="6104040"/>
            <a:ext cx="867939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2880360" algn="ctr"/>
                <a:tab pos="5760720" algn="r"/>
              </a:tabLst>
            </a:pPr>
            <a:r>
              <a:rPr lang="bg-BG" sz="800" i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----------------------------------</a:t>
            </a:r>
            <a:r>
              <a:rPr lang="en-US" sz="800" i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---</a:t>
            </a:r>
            <a:r>
              <a:rPr lang="bg-BG" sz="800" i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-------------- </a:t>
            </a:r>
            <a:r>
              <a:rPr lang="en-US" sz="800" i="1" u="sng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www.eufunds.bg</a:t>
            </a:r>
            <a:r>
              <a:rPr lang="en-US" sz="800" i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---------------------------------------------------</a:t>
            </a:r>
            <a:endParaRPr lang="en-US" sz="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tabLst>
                <a:tab pos="2880360" algn="ctr"/>
                <a:tab pos="5760720" algn="r"/>
              </a:tabLst>
            </a:pPr>
            <a:r>
              <a:rPr lang="bg-BG" sz="800" i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Проект № BG16M1OP002-2.009-0010-C01 „Разработване и демонстрация на уеб-базиран модел (инструмент) (WASP-</a:t>
            </a:r>
            <a:r>
              <a:rPr lang="bg-BG" sz="800" i="1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Tool</a:t>
            </a:r>
            <a:r>
              <a:rPr lang="bg-BG" sz="800" i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за предотвратяване образуването на отпадъци, насърчаващ местните власти за достигане на целите по чл. 31, ал. 1 от Закона за управление на отпадъците“, финансиран от Оперативна програма „Околна среда 2014-2020 г.“, съфинансирана от Европейския съюз чрез Европейския фонд за регионално развитие</a:t>
            </a:r>
            <a:r>
              <a:rPr lang="en-GB" sz="800" i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bg-BG" sz="800" i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Бенефициент „П-Юнайтед“ ЕООД.</a:t>
            </a:r>
            <a:endParaRPr lang="en-US" sz="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tabLst>
                <a:tab pos="2880360" algn="ctr"/>
                <a:tab pos="5760720" algn="r"/>
              </a:tabLst>
            </a:pPr>
            <a:endParaRPr lang="en-US" sz="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5" name="Round Diagonal Corner Rectangle 14"/>
          <p:cNvSpPr/>
          <p:nvPr/>
        </p:nvSpPr>
        <p:spPr>
          <a:xfrm>
            <a:off x="196883" y="2852349"/>
            <a:ext cx="8679397" cy="708259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85530" y="3006423"/>
            <a:ext cx="8302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err="1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Разработен</a:t>
            </a:r>
            <a:r>
              <a:rPr lang="ru-RU" sz="2000" b="1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 уеб-</a:t>
            </a:r>
            <a:r>
              <a:rPr lang="ru-RU" sz="2000" b="1" dirty="0" err="1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базиран</a:t>
            </a:r>
            <a:r>
              <a:rPr lang="ru-RU" sz="2000" b="1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модел</a:t>
            </a:r>
            <a:r>
              <a:rPr lang="ru-RU" sz="2000" b="1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 (инструмент) WASP-Tool</a:t>
            </a:r>
            <a:r>
              <a:rPr lang="en-GB" sz="2000" b="1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 </a:t>
            </a:r>
            <a:endParaRPr lang="en-US" sz="2000" b="1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160743" y="115981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>
            <a:off x="196883" y="2668702"/>
            <a:ext cx="8679397" cy="277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4A5ECE7B-FE43-4FE0-B89B-02B561551028}"/>
              </a:ext>
            </a:extLst>
          </p:cNvPr>
          <p:cNvSpPr txBox="1"/>
          <p:nvPr/>
        </p:nvSpPr>
        <p:spPr>
          <a:xfrm>
            <a:off x="762795" y="3716541"/>
            <a:ext cx="7618409" cy="187743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just"/>
            <a:endParaRPr lang="bg-BG" sz="16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 algn="just"/>
            <a:r>
              <a:rPr lang="bg-BG" sz="1600" dirty="0">
                <a:solidFill>
                  <a:schemeClr val="accent6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Уеб-базираният модел </a:t>
            </a:r>
            <a:r>
              <a:rPr lang="en-GB" sz="1600" dirty="0">
                <a:solidFill>
                  <a:schemeClr val="accent6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WASP-Tool </a:t>
            </a:r>
            <a:r>
              <a:rPr lang="bg-BG" sz="1600" dirty="0">
                <a:solidFill>
                  <a:schemeClr val="accent6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представлява </a:t>
            </a:r>
            <a:r>
              <a:rPr lang="bg-BG" sz="1600" b="1" u="sng" dirty="0">
                <a:solidFill>
                  <a:schemeClr val="accent6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експертна система, основана на данни за морфологичния състав на отпадъците и демографска характеристика на дадена община</a:t>
            </a:r>
            <a:r>
              <a:rPr lang="bg-BG" sz="1600" dirty="0">
                <a:solidFill>
                  <a:schemeClr val="accent6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, която е предмет на разглеждане и оценка. </a:t>
            </a:r>
          </a:p>
          <a:p>
            <a:pPr algn="just"/>
            <a:endParaRPr lang="bg-BG" sz="1000" dirty="0">
              <a:solidFill>
                <a:schemeClr val="accent6">
                  <a:lumMod val="50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pPr algn="just"/>
            <a:endParaRPr lang="bg-BG" sz="1000" dirty="0">
              <a:solidFill>
                <a:schemeClr val="accent6">
                  <a:lumMod val="50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pPr algn="just"/>
            <a:r>
              <a:rPr lang="bg-BG" sz="1600" i="1" dirty="0">
                <a:solidFill>
                  <a:schemeClr val="accent6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Негова основна характеристика е лекотата на приложение, което го прави достъпен и лесен за ползване от всеки потенциален потребител. </a:t>
            </a:r>
            <a:endParaRPr lang="en-GB" sz="1600" i="1" dirty="0">
              <a:solidFill>
                <a:schemeClr val="accent6">
                  <a:lumMod val="50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BE592E7-9878-43EA-9FB0-598B03057F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8925" y="1280185"/>
            <a:ext cx="5968026" cy="1248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4609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87779CFE-B9A0-469E-88DE-8FB846EFAB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3" t="28363" r="2367" b="13352"/>
          <a:stretch/>
        </p:blipFill>
        <p:spPr>
          <a:xfrm>
            <a:off x="7040738" y="3749014"/>
            <a:ext cx="2175094" cy="193982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5D467FC-DDE0-4474-9730-22380ED91F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391"/>
          <a:stretch/>
        </p:blipFill>
        <p:spPr>
          <a:xfrm>
            <a:off x="3238349" y="5157555"/>
            <a:ext cx="752643" cy="10396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474C224-C6DE-4742-A544-7CA09ACAC25C}"/>
              </a:ext>
            </a:extLst>
          </p:cNvPr>
          <p:cNvSpPr txBox="1"/>
          <p:nvPr/>
        </p:nvSpPr>
        <p:spPr>
          <a:xfrm>
            <a:off x="102032" y="1755423"/>
            <a:ext cx="7171933" cy="311566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just"/>
            <a:endParaRPr lang="bg-BG" sz="14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sz="140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З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ададени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параметри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за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намаляване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следните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фракции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отпадъци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GB" sz="1400" b="1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хартия</a:t>
            </a:r>
            <a:r>
              <a:rPr lang="en-GB" sz="1400" b="1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400" b="1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картон</a:t>
            </a:r>
            <a:r>
              <a:rPr lang="en-GB" sz="1400" b="1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400" b="1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пластмаса</a:t>
            </a:r>
            <a:r>
              <a:rPr lang="en-GB" sz="1400" b="1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400" b="1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градински</a:t>
            </a:r>
            <a:r>
              <a:rPr lang="en-GB" sz="1400" b="1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en-GB" sz="1400" b="1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стъкло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bg-BG" sz="1400" dirty="0">
              <a:solidFill>
                <a:schemeClr val="accent6">
                  <a:lumMod val="50000"/>
                </a:schemeClr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резултат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моделът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генерира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b="1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Стратегия</a:t>
            </a:r>
            <a:r>
              <a:rPr lang="en-GB" sz="1400" b="1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с </a:t>
            </a:r>
            <a:r>
              <a:rPr lang="en-GB" sz="1400" b="1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приложими</a:t>
            </a:r>
            <a:r>
              <a:rPr lang="en-GB" sz="1400" b="1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b="1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мерки</a:t>
            </a:r>
            <a:r>
              <a:rPr lang="en-GB" sz="1400" b="1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b="1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за</a:t>
            </a:r>
            <a:r>
              <a:rPr lang="en-GB" sz="1400" b="1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b="1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предотвратяване</a:t>
            </a:r>
            <a:r>
              <a:rPr lang="en-GB" sz="1400" b="1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b="1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образуването</a:t>
            </a:r>
            <a:r>
              <a:rPr lang="en-GB" sz="1400" b="1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b="1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en-GB" sz="1400" b="1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b="1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отпадъци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момента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се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изпълняват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избрани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от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генерираните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мерки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такива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са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Домашно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компостиране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раздадени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са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градински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домашни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компостери</a:t>
            </a:r>
            <a:r>
              <a:rPr lang="bg-BG" sz="140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en-GB" sz="1400" dirty="0">
              <a:solidFill>
                <a:schemeClr val="accent6">
                  <a:lumMod val="50000"/>
                </a:schemeClr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Поставяне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диспенсъри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за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вода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обществени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сгради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такива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са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поставени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няколко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столични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училища</a:t>
            </a:r>
            <a:r>
              <a:rPr lang="bg-BG" sz="140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en-GB" sz="1400" dirty="0">
              <a:solidFill>
                <a:schemeClr val="accent6">
                  <a:lumMod val="50000"/>
                </a:schemeClr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Създаване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"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павилиони-библиотеки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"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за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заемане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размяна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книги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поставили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сме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етажерки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за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книги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във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входове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жилищни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сгради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en-GB" sz="140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училища</a:t>
            </a:r>
            <a:r>
              <a:rPr lang="bg-BG" sz="140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GB" sz="1400" dirty="0">
              <a:solidFill>
                <a:schemeClr val="accent6">
                  <a:lumMod val="50000"/>
                </a:schemeClr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6DA3689-2F10-407B-BE00-7BC9B3E4894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722" t="10994" r="11312" b="33380"/>
          <a:stretch/>
        </p:blipFill>
        <p:spPr>
          <a:xfrm>
            <a:off x="6460377" y="4771370"/>
            <a:ext cx="1341423" cy="15772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8940766-D22F-4CDF-9FFB-506894B1F3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3382" y="4628923"/>
            <a:ext cx="1052365" cy="11253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Rectangle 7"/>
          <p:cNvSpPr/>
          <p:nvPr/>
        </p:nvSpPr>
        <p:spPr>
          <a:xfrm>
            <a:off x="232297" y="6243109"/>
            <a:ext cx="86793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2880360" algn="ctr"/>
                <a:tab pos="5760720" algn="r"/>
              </a:tabLst>
            </a:pPr>
            <a:r>
              <a:rPr lang="bg-BG" sz="900" i="1">
                <a:effectLst/>
                <a:latin typeface="+mj-lt"/>
                <a:ea typeface="Times New Roman" panose="02020603050405020304" pitchFamily="18" charset="0"/>
              </a:rPr>
              <a:t>----------------------------------</a:t>
            </a:r>
            <a:r>
              <a:rPr lang="en-US" sz="900" i="1">
                <a:effectLst/>
                <a:latin typeface="+mj-lt"/>
                <a:ea typeface="Times New Roman" panose="02020603050405020304" pitchFamily="18" charset="0"/>
              </a:rPr>
              <a:t>---</a:t>
            </a:r>
            <a:r>
              <a:rPr lang="bg-BG" sz="900" i="1">
                <a:effectLst/>
                <a:latin typeface="+mj-lt"/>
                <a:ea typeface="Times New Roman" panose="02020603050405020304" pitchFamily="18" charset="0"/>
              </a:rPr>
              <a:t>-------------- </a:t>
            </a:r>
            <a:r>
              <a:rPr lang="en-US" sz="900" i="1" u="sng">
                <a:solidFill>
                  <a:srgbClr val="0000FF"/>
                </a:solidFill>
                <a:effectLst/>
                <a:latin typeface="+mj-lt"/>
                <a:ea typeface="Times New Roman" panose="02020603050405020304" pitchFamily="18" charset="0"/>
                <a:hlinkClick r:id="rId6"/>
              </a:rPr>
              <a:t>www.eufunds.bg</a:t>
            </a:r>
            <a:r>
              <a:rPr lang="en-US" sz="900" i="1">
                <a:effectLst/>
                <a:latin typeface="+mj-lt"/>
                <a:ea typeface="Times New Roman" panose="02020603050405020304" pitchFamily="18" charset="0"/>
              </a:rPr>
              <a:t> ---------------------------------------------------</a:t>
            </a:r>
            <a:endParaRPr lang="en-US" sz="900">
              <a:effectLst/>
              <a:latin typeface="+mj-lt"/>
              <a:ea typeface="Times New Roman" panose="02020603050405020304" pitchFamily="18" charset="0"/>
            </a:endParaRPr>
          </a:p>
          <a:p>
            <a:pPr algn="ctr">
              <a:tabLst>
                <a:tab pos="2880360" algn="ctr"/>
                <a:tab pos="5760720" algn="r"/>
              </a:tabLst>
            </a:pPr>
            <a:r>
              <a:rPr lang="bg-BG" sz="900" i="1">
                <a:effectLst/>
                <a:latin typeface="+mj-lt"/>
                <a:ea typeface="Times New Roman" panose="02020603050405020304" pitchFamily="18" charset="0"/>
              </a:rPr>
              <a:t>Проект № BG16M1OP002-2.009-0010-C01 „Разработване и демонстрация на уеб-базиран модел (инструмент) (WASP-Tool) за предотвратяване образуването на отпадъци, насърчаващ местните власти за достигане на целите по чл. 31, ал. 1 от Закона за управление на отпадъците“, финансиран от Оперативна програма „Околна среда 2014-2020 г.“, съфинансирана от Европейския съюз чрез Европейския фонд за регионално развитие. Бенефициент „П-Юнайтед“ ЕООД.</a:t>
            </a:r>
            <a:endParaRPr lang="en-US" sz="900">
              <a:effectLst/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160743" y="115981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>
            <a:off x="232298" y="1344097"/>
            <a:ext cx="8679397" cy="277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 Diagonal Corner Rectangle 22"/>
          <p:cNvSpPr/>
          <p:nvPr/>
        </p:nvSpPr>
        <p:spPr>
          <a:xfrm>
            <a:off x="187907" y="1364718"/>
            <a:ext cx="8679397" cy="457200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0" y="1357506"/>
            <a:ext cx="86793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0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Демонстриране на територията на Столична община</a:t>
            </a:r>
            <a:r>
              <a:rPr lang="en-GB" sz="20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endParaRPr lang="en-US" sz="20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A4ED502F-A9B2-4E3E-A2E9-09A0210470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5428" y="5560003"/>
            <a:ext cx="1655760" cy="515530"/>
          </a:xfrm>
          <a:prstGeom prst="rect">
            <a:avLst/>
          </a:prstGeom>
        </p:spPr>
      </p:pic>
      <p:pic>
        <p:nvPicPr>
          <p:cNvPr id="29" name="Picture 2" descr="Миникартинка на версията към 09:49, 9 август 2010">
            <a:extLst>
              <a:ext uri="{FF2B5EF4-FFF2-40B4-BE49-F238E27FC236}">
                <a16:creationId xmlns:a16="http://schemas.microsoft.com/office/drawing/2014/main" id="{339A60BE-89D8-43A0-BA98-2CD581F13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313257">
            <a:off x="2590962" y="5659585"/>
            <a:ext cx="317849" cy="317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Миникартинка на версията към 09:49, 9 август 2010">
            <a:extLst>
              <a:ext uri="{FF2B5EF4-FFF2-40B4-BE49-F238E27FC236}">
                <a16:creationId xmlns:a16="http://schemas.microsoft.com/office/drawing/2014/main" id="{B3DCD5CA-CDC4-4191-B691-2F6EBEB5FE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947113">
            <a:off x="4608145" y="5658844"/>
            <a:ext cx="317849" cy="317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1F01733-F80C-4330-BC37-6597330A0E9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73396" y="54226"/>
            <a:ext cx="5968026" cy="1248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5691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Diagonal Corner Rectangle 14"/>
          <p:cNvSpPr/>
          <p:nvPr/>
        </p:nvSpPr>
        <p:spPr>
          <a:xfrm>
            <a:off x="420948" y="1646672"/>
            <a:ext cx="8217026" cy="708259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420948" y="1800746"/>
            <a:ext cx="8302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0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УЕБ-БАЗИРАН МОДЕЛ </a:t>
            </a:r>
            <a:r>
              <a:rPr lang="en-GB" sz="20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WASP-Tool </a:t>
            </a:r>
            <a:endParaRPr lang="en-US" sz="20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160743" y="115981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>
            <a:off x="196884" y="1563880"/>
            <a:ext cx="8679397" cy="277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CBE592E7-9878-43EA-9FB0-598B03057F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7985" y="293531"/>
            <a:ext cx="5968026" cy="124817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4941B30-D663-429A-8CDF-8134D89513B3}"/>
              </a:ext>
            </a:extLst>
          </p:cNvPr>
          <p:cNvSpPr/>
          <p:nvPr/>
        </p:nvSpPr>
        <p:spPr>
          <a:xfrm>
            <a:off x="196884" y="5855988"/>
            <a:ext cx="8679397" cy="8771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tabLst>
                <a:tab pos="2880360" algn="ctr"/>
                <a:tab pos="5760720" algn="r"/>
              </a:tabLst>
            </a:pPr>
            <a:r>
              <a:rPr lang="bg-BG" sz="1100" i="1" dirty="0">
                <a:effectLst/>
                <a:latin typeface="+mj-lt"/>
                <a:ea typeface="Times New Roman" panose="02020603050405020304" pitchFamily="18" charset="0"/>
              </a:rPr>
              <a:t>----------------------------------</a:t>
            </a:r>
            <a:r>
              <a:rPr lang="en-US" sz="1100" i="1" dirty="0">
                <a:effectLst/>
                <a:latin typeface="+mj-lt"/>
                <a:ea typeface="Times New Roman" panose="02020603050405020304" pitchFamily="18" charset="0"/>
              </a:rPr>
              <a:t>---</a:t>
            </a:r>
            <a:r>
              <a:rPr lang="bg-BG" sz="1100" i="1" dirty="0">
                <a:effectLst/>
                <a:latin typeface="+mj-lt"/>
                <a:ea typeface="Times New Roman" panose="02020603050405020304" pitchFamily="18" charset="0"/>
              </a:rPr>
              <a:t>-------------- </a:t>
            </a:r>
            <a:r>
              <a:rPr lang="en-US" sz="1100" i="1" u="sng" dirty="0">
                <a:solidFill>
                  <a:srgbClr val="0000FF"/>
                </a:solidFill>
                <a:effectLst/>
                <a:latin typeface="+mj-lt"/>
                <a:ea typeface="Times New Roman" panose="02020603050405020304" pitchFamily="18" charset="0"/>
                <a:hlinkClick r:id="rId3"/>
              </a:rPr>
              <a:t>www.eufunds.bg</a:t>
            </a:r>
            <a:r>
              <a:rPr lang="en-US" sz="1100" i="1" dirty="0">
                <a:effectLst/>
                <a:latin typeface="+mj-lt"/>
                <a:ea typeface="Times New Roman" panose="02020603050405020304" pitchFamily="18" charset="0"/>
              </a:rPr>
              <a:t> ---------------------------------------------------</a:t>
            </a:r>
            <a:endParaRPr lang="en-US" sz="1100" dirty="0">
              <a:effectLst/>
              <a:latin typeface="+mj-lt"/>
              <a:ea typeface="Times New Roman" panose="02020603050405020304" pitchFamily="18" charset="0"/>
            </a:endParaRPr>
          </a:p>
          <a:p>
            <a:pPr algn="ctr">
              <a:tabLst>
                <a:tab pos="2880360" algn="ctr"/>
                <a:tab pos="5760720" algn="r"/>
              </a:tabLst>
            </a:pPr>
            <a:r>
              <a:rPr lang="bg-BG" sz="1000" i="1" dirty="0">
                <a:effectLst/>
                <a:latin typeface="+mj-lt"/>
                <a:ea typeface="Times New Roman" panose="02020603050405020304" pitchFamily="18" charset="0"/>
              </a:rPr>
              <a:t>Проект № BG16M1OP002-2.009-0010-C01 „Разработване и демонстрация на уеб-базиран модел (инструмент) (WASP-</a:t>
            </a:r>
            <a:r>
              <a:rPr lang="bg-BG" sz="1000" i="1" dirty="0" err="1">
                <a:effectLst/>
                <a:latin typeface="+mj-lt"/>
                <a:ea typeface="Times New Roman" panose="02020603050405020304" pitchFamily="18" charset="0"/>
              </a:rPr>
              <a:t>Tool</a:t>
            </a:r>
            <a:r>
              <a:rPr lang="bg-BG" sz="1000" i="1" dirty="0">
                <a:effectLst/>
                <a:latin typeface="+mj-lt"/>
                <a:ea typeface="Times New Roman" panose="02020603050405020304" pitchFamily="18" charset="0"/>
              </a:rPr>
              <a:t>) за предотвратяване образуването на отпадъци, насърчаващ местните власти за достигане на целите по чл. 31, ал. 1 от Закона за управление на отпадъците“, финансиран от Оперативна програма „Околна среда 2014-2020 г.“, съфинансирана от Европейския съюз чрез Европейския фонд за регионално развитие. Бенефициент „П-Юнайтед“ ЕООД.</a:t>
            </a:r>
            <a:endParaRPr lang="en-US" sz="1000" dirty="0">
              <a:effectLst/>
              <a:latin typeface="+mj-lt"/>
              <a:ea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CADE3EF-8F84-4D02-962A-DCF3990AC9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429" y="2539400"/>
            <a:ext cx="7906306" cy="31919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639363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Diagonal Corner Rectangle 14"/>
          <p:cNvSpPr/>
          <p:nvPr/>
        </p:nvSpPr>
        <p:spPr>
          <a:xfrm>
            <a:off x="196882" y="1637167"/>
            <a:ext cx="8679397" cy="400110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420948" y="1637167"/>
            <a:ext cx="8302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0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Изпълнени дейности преди разработването на модела</a:t>
            </a:r>
            <a:endParaRPr lang="en-US" sz="20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160743" y="115981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>
            <a:off x="196884" y="1510612"/>
            <a:ext cx="8679397" cy="277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4A5ECE7B-FE43-4FE0-B89B-02B561551028}"/>
              </a:ext>
            </a:extLst>
          </p:cNvPr>
          <p:cNvSpPr txBox="1"/>
          <p:nvPr/>
        </p:nvSpPr>
        <p:spPr>
          <a:xfrm>
            <a:off x="196882" y="2087080"/>
            <a:ext cx="8679397" cy="37474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600" b="0" i="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- </a:t>
            </a:r>
            <a:r>
              <a:rPr lang="ru-RU" sz="1600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Извършено</a:t>
            </a:r>
            <a:r>
              <a:rPr lang="ru-RU" sz="1600" b="0" i="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 е </a:t>
            </a:r>
            <a:r>
              <a:rPr lang="ru-RU" sz="1600" b="1" i="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Проучване</a:t>
            </a:r>
            <a:r>
              <a:rPr lang="ru-RU" sz="1600" b="1" i="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 и анализ на </a:t>
            </a:r>
            <a:r>
              <a:rPr lang="ru-RU" sz="1600" b="1" i="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добри</a:t>
            </a:r>
            <a:r>
              <a:rPr lang="ru-RU" sz="1600" b="1" i="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 практики и </a:t>
            </a:r>
            <a:r>
              <a:rPr lang="ru-RU" sz="1600" b="1" i="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научни</a:t>
            </a:r>
            <a:r>
              <a:rPr lang="ru-RU" sz="1600" b="1" i="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 достижения </a:t>
            </a:r>
            <a:r>
              <a:rPr lang="ru-RU" sz="1600" b="0" i="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в </a:t>
            </a:r>
            <a:r>
              <a:rPr lang="ru-RU" sz="1600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областта</a:t>
            </a:r>
            <a:r>
              <a:rPr lang="ru-RU" sz="1600" b="0" i="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 на </a:t>
            </a:r>
            <a:r>
              <a:rPr lang="ru-RU" sz="1600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предотвратяване</a:t>
            </a:r>
            <a:r>
              <a:rPr lang="ru-RU" sz="1600" b="0" i="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образуването</a:t>
            </a:r>
            <a:r>
              <a:rPr lang="ru-RU" sz="1600" b="0" i="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 на </a:t>
            </a:r>
            <a:r>
              <a:rPr lang="ru-RU" sz="1600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отпадъци</a:t>
            </a:r>
            <a:r>
              <a:rPr lang="ru-RU" sz="1600" b="0" i="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;</a:t>
            </a:r>
          </a:p>
          <a:p>
            <a:pPr marL="171450" indent="-171450" algn="just">
              <a:lnSpc>
                <a:spcPct val="150000"/>
              </a:lnSpc>
              <a:buFontTx/>
              <a:buChar char="-"/>
            </a:pPr>
            <a:r>
              <a:rPr lang="ru-RU" sz="1600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Изготвени</a:t>
            </a:r>
            <a:r>
              <a:rPr lang="ru-RU" sz="1600" b="0" i="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са</a:t>
            </a:r>
            <a:r>
              <a:rPr lang="ru-RU" sz="1600" b="0" i="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 </a:t>
            </a:r>
            <a:r>
              <a:rPr lang="ru-RU" sz="1600" b="1" i="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информационни</a:t>
            </a:r>
            <a:r>
              <a:rPr lang="ru-RU" sz="1600" b="1" i="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 листа за </a:t>
            </a:r>
            <a:r>
              <a:rPr lang="ru-RU" sz="1600" b="1" i="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различни</a:t>
            </a:r>
            <a:r>
              <a:rPr lang="ru-RU" sz="1600" b="1" i="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 </a:t>
            </a:r>
            <a:r>
              <a:rPr lang="ru-RU" sz="1600" b="1" i="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добри</a:t>
            </a:r>
            <a:r>
              <a:rPr lang="ru-RU" sz="1600" b="1" i="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 практики </a:t>
            </a:r>
            <a:r>
              <a:rPr lang="ru-RU" sz="1600" b="0" i="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за </a:t>
            </a:r>
            <a:r>
              <a:rPr lang="ru-RU" sz="1600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предотвратяване</a:t>
            </a:r>
            <a:r>
              <a:rPr lang="ru-RU" sz="1600" b="0" i="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образуването</a:t>
            </a:r>
            <a:r>
              <a:rPr lang="ru-RU" sz="1600" b="0" i="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 на </a:t>
            </a:r>
            <a:r>
              <a:rPr lang="ru-RU" sz="1600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отпадъци</a:t>
            </a:r>
            <a:r>
              <a:rPr lang="ru-RU" sz="1600" b="0" i="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 на </a:t>
            </a:r>
            <a:r>
              <a:rPr lang="ru-RU" sz="1600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общинско</a:t>
            </a:r>
            <a:r>
              <a:rPr lang="ru-RU" sz="1600" b="0" i="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ниво</a:t>
            </a:r>
            <a:r>
              <a:rPr lang="ru-RU" sz="1600" b="0" i="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.</a:t>
            </a:r>
          </a:p>
          <a:p>
            <a:pPr marL="171450" indent="-171450" algn="just">
              <a:lnSpc>
                <a:spcPct val="150000"/>
              </a:lnSpc>
              <a:buFontTx/>
              <a:buChar char="-"/>
            </a:pPr>
            <a:r>
              <a:rPr lang="ru-RU" sz="1600" i="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Извършено</a:t>
            </a:r>
            <a:r>
              <a:rPr lang="ru-RU" sz="1600" i="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 е </a:t>
            </a:r>
            <a:r>
              <a:rPr lang="ru-RU" sz="1600" b="1" i="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Изследване</a:t>
            </a:r>
            <a:r>
              <a:rPr lang="ru-RU" sz="1600" b="1" i="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 и оценка на </a:t>
            </a:r>
            <a:r>
              <a:rPr lang="ru-RU" sz="1600" b="1" i="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ефективността</a:t>
            </a:r>
            <a:r>
              <a:rPr lang="ru-RU" sz="1600" b="1" i="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 и </a:t>
            </a:r>
            <a:r>
              <a:rPr lang="ru-RU" sz="1600" b="1" i="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приложимостта</a:t>
            </a:r>
            <a:r>
              <a:rPr lang="ru-RU" sz="1600" b="1" i="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 на </a:t>
            </a:r>
            <a:r>
              <a:rPr lang="ru-RU" sz="1600" b="1" i="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различни</a:t>
            </a:r>
            <a:r>
              <a:rPr lang="ru-RU" sz="1600" b="1" i="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 </a:t>
            </a:r>
            <a:r>
              <a:rPr lang="ru-RU" sz="1600" b="1" i="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съвременни</a:t>
            </a:r>
            <a:r>
              <a:rPr lang="ru-RU" sz="1600" b="1" i="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 (и не само) </a:t>
            </a:r>
            <a:r>
              <a:rPr lang="ru-RU" sz="1600" b="1" i="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добри</a:t>
            </a:r>
            <a:r>
              <a:rPr lang="ru-RU" sz="1600" b="1" i="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 практики</a:t>
            </a:r>
            <a:r>
              <a:rPr lang="ru-RU" sz="1600" b="0" i="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 за </a:t>
            </a:r>
            <a:r>
              <a:rPr lang="ru-RU" sz="1600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предотвратяване</a:t>
            </a:r>
            <a:r>
              <a:rPr lang="ru-RU" sz="1600" b="0" i="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образуването</a:t>
            </a:r>
            <a:r>
              <a:rPr lang="ru-RU" sz="1600" b="0" i="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 на </a:t>
            </a:r>
            <a:r>
              <a:rPr lang="ru-RU" sz="1600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отпадъци</a:t>
            </a:r>
            <a:r>
              <a:rPr lang="ru-RU" sz="1600" b="0" i="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, </a:t>
            </a:r>
            <a:r>
              <a:rPr lang="ru-RU" sz="1600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които</a:t>
            </a:r>
            <a:r>
              <a:rPr lang="ru-RU" sz="1600" b="0" i="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са</a:t>
            </a:r>
            <a:r>
              <a:rPr lang="ru-RU" sz="1600" b="0" i="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прилагани</a:t>
            </a:r>
            <a:r>
              <a:rPr lang="ru-RU" sz="1600" b="0" i="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 в </a:t>
            </a:r>
            <a:r>
              <a:rPr lang="ru-RU" sz="1600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други</a:t>
            </a:r>
            <a:r>
              <a:rPr lang="ru-RU" sz="1600" b="0" i="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държави</a:t>
            </a:r>
            <a:r>
              <a:rPr lang="ru-RU" sz="1600" b="0" i="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 и оценка на </a:t>
            </a:r>
            <a:r>
              <a:rPr lang="ru-RU" sz="1600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техния</a:t>
            </a:r>
            <a:r>
              <a:rPr lang="ru-RU" sz="1600" b="0" i="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 потенциал, </a:t>
            </a:r>
            <a:r>
              <a:rPr lang="ru-RU" sz="1600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разходи</a:t>
            </a:r>
            <a:r>
              <a:rPr lang="ru-RU" sz="1600" b="0" i="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 за </a:t>
            </a:r>
            <a:r>
              <a:rPr lang="ru-RU" sz="1600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изпълнение</a:t>
            </a:r>
            <a:r>
              <a:rPr lang="ru-RU" sz="1600" b="0" i="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, ползи за </a:t>
            </a:r>
            <a:r>
              <a:rPr lang="ru-RU" sz="1600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околната</a:t>
            </a:r>
            <a:r>
              <a:rPr lang="ru-RU" sz="1600" b="0" i="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 среда.</a:t>
            </a:r>
          </a:p>
          <a:p>
            <a:pPr marL="171450" indent="-171450" algn="just">
              <a:lnSpc>
                <a:spcPct val="150000"/>
              </a:lnSpc>
              <a:buFontTx/>
              <a:buChar char="-"/>
            </a:pPr>
            <a:r>
              <a:rPr lang="ru-RU" sz="1600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Набавени</a:t>
            </a:r>
            <a:r>
              <a:rPr lang="ru-RU" sz="1600" b="0" i="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са</a:t>
            </a:r>
            <a:r>
              <a:rPr lang="ru-RU" sz="1600" b="0" i="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 </a:t>
            </a:r>
            <a:r>
              <a:rPr lang="ru-RU" sz="1600" b="1" i="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необходимите</a:t>
            </a:r>
            <a:r>
              <a:rPr lang="ru-RU" sz="1600" b="1" i="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 за целите на </a:t>
            </a:r>
            <a:r>
              <a:rPr lang="ru-RU" sz="1600" b="1" i="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модела</a:t>
            </a:r>
            <a:r>
              <a:rPr lang="ru-RU" sz="1600" b="1" i="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 </a:t>
            </a:r>
            <a:r>
              <a:rPr lang="ru-RU" sz="1600" b="1" i="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данни</a:t>
            </a:r>
            <a:r>
              <a:rPr lang="ru-RU" sz="1600" b="0" i="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, вкл. Анализ на </a:t>
            </a:r>
            <a:r>
              <a:rPr lang="ru-RU" sz="1600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съществуващата</a:t>
            </a:r>
            <a:r>
              <a:rPr lang="ru-RU" sz="1600" b="0" i="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 ситуация и </a:t>
            </a:r>
            <a:r>
              <a:rPr lang="ru-RU" sz="1600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налични</a:t>
            </a:r>
            <a:r>
              <a:rPr lang="ru-RU" sz="1600" b="0" i="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данни</a:t>
            </a:r>
            <a:r>
              <a:rPr lang="ru-RU" sz="1600" b="0" i="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 за </a:t>
            </a:r>
            <a:r>
              <a:rPr lang="ru-RU" sz="1600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източниците</a:t>
            </a:r>
            <a:r>
              <a:rPr lang="ru-RU" sz="1600" b="0" i="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 на </a:t>
            </a:r>
            <a:r>
              <a:rPr lang="ru-RU" sz="1600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битови</a:t>
            </a:r>
            <a:r>
              <a:rPr lang="ru-RU" sz="1600" b="0" i="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отпадъци</a:t>
            </a:r>
            <a:r>
              <a:rPr lang="ru-RU" sz="1600" b="0" i="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, </a:t>
            </a:r>
            <a:r>
              <a:rPr lang="ru-RU" sz="1600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тяхното</a:t>
            </a:r>
            <a:r>
              <a:rPr lang="ru-RU" sz="1600" b="0" i="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 количество и </a:t>
            </a:r>
            <a:r>
              <a:rPr lang="ru-RU" sz="1600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състав</a:t>
            </a:r>
            <a:r>
              <a:rPr lang="ru-RU" sz="1600" b="0" i="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 и </a:t>
            </a:r>
            <a:r>
              <a:rPr lang="ru-RU" sz="1600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съществуващите</a:t>
            </a:r>
            <a:r>
              <a:rPr lang="ru-RU" sz="1600" b="0" i="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 </a:t>
            </a:r>
            <a:r>
              <a:rPr lang="ru-RU" sz="1600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системи</a:t>
            </a:r>
            <a:r>
              <a:rPr lang="ru-RU" sz="1600" b="0" i="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 за управление на </a:t>
            </a:r>
            <a:r>
              <a:rPr lang="ru-RU" sz="1600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отпадъците</a:t>
            </a:r>
            <a:r>
              <a:rPr lang="ru-RU" sz="1600" b="0" i="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 в </a:t>
            </a:r>
            <a:r>
              <a:rPr lang="ru-RU" sz="1600" b="0" i="0" dirty="0" err="1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България</a:t>
            </a:r>
            <a:r>
              <a:rPr lang="ru-RU" sz="1600" b="0" i="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BE592E7-9878-43EA-9FB0-598B03057F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7985" y="231385"/>
            <a:ext cx="5968026" cy="124817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388DEDB-1328-4DF0-BE09-70C8297D6CBD}"/>
              </a:ext>
            </a:extLst>
          </p:cNvPr>
          <p:cNvSpPr/>
          <p:nvPr/>
        </p:nvSpPr>
        <p:spPr>
          <a:xfrm>
            <a:off x="196883" y="5864856"/>
            <a:ext cx="8679397" cy="8771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tabLst>
                <a:tab pos="2880360" algn="ctr"/>
                <a:tab pos="5760720" algn="r"/>
              </a:tabLst>
            </a:pPr>
            <a:r>
              <a:rPr lang="bg-BG" sz="1100" i="1">
                <a:effectLst/>
                <a:latin typeface="+mj-lt"/>
                <a:ea typeface="Times New Roman" panose="02020603050405020304" pitchFamily="18" charset="0"/>
              </a:rPr>
              <a:t>----------------------------------</a:t>
            </a:r>
            <a:r>
              <a:rPr lang="en-US" sz="1100" i="1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---</a:t>
            </a:r>
            <a:r>
              <a:rPr lang="bg-BG" sz="1100" i="1">
                <a:effectLst/>
                <a:latin typeface="+mj-lt"/>
                <a:ea typeface="Times New Roman" panose="02020603050405020304" pitchFamily="18" charset="0"/>
              </a:rPr>
              <a:t>-------------- </a:t>
            </a:r>
            <a:r>
              <a:rPr lang="en-US" sz="1100" i="1" u="sng">
                <a:solidFill>
                  <a:srgbClr val="0000FF"/>
                </a:solidFill>
                <a:effectLst/>
                <a:latin typeface="Agency FB" panose="020B0503020202020204" pitchFamily="34" charset="0"/>
                <a:ea typeface="Times New Roman" panose="02020603050405020304" pitchFamily="18" charset="0"/>
                <a:hlinkClick r:id="rId3"/>
              </a:rPr>
              <a:t>www.eufunds.bg</a:t>
            </a:r>
            <a:r>
              <a:rPr lang="en-US" sz="1100" i="1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---------------------------------------------------</a:t>
            </a:r>
            <a:endParaRPr lang="en-US" sz="1100">
              <a:effectLst/>
              <a:latin typeface="Agency FB" panose="020B0503020202020204" pitchFamily="34" charset="0"/>
              <a:ea typeface="Times New Roman" panose="02020603050405020304" pitchFamily="18" charset="0"/>
            </a:endParaRPr>
          </a:p>
          <a:p>
            <a:pPr algn="ctr">
              <a:tabLst>
                <a:tab pos="2880360" algn="ctr"/>
                <a:tab pos="5760720" algn="r"/>
              </a:tabLst>
            </a:pPr>
            <a:r>
              <a:rPr lang="bg-BG" sz="1000" i="1">
                <a:effectLst/>
                <a:latin typeface="+mj-lt"/>
                <a:ea typeface="Times New Roman" panose="02020603050405020304" pitchFamily="18" charset="0"/>
              </a:rPr>
              <a:t>Проект № BG16M1OP002-2.009-0010-C01 „Разработване и демонстрация на уеб-базиран модел (инструмент) (WASP-</a:t>
            </a:r>
            <a:r>
              <a:rPr lang="bg-BG" sz="1000" i="1" err="1">
                <a:effectLst/>
                <a:latin typeface="+mj-lt"/>
                <a:ea typeface="Times New Roman" panose="02020603050405020304" pitchFamily="18" charset="0"/>
              </a:rPr>
              <a:t>Tool</a:t>
            </a:r>
            <a:r>
              <a:rPr lang="bg-BG" sz="1000" i="1">
                <a:effectLst/>
                <a:latin typeface="+mj-lt"/>
                <a:ea typeface="Times New Roman" panose="02020603050405020304" pitchFamily="18" charset="0"/>
              </a:rPr>
              <a:t>) за предотвратяване образуването на отпадъци, насърчаващ местните власти за достигане на целите по чл. 31, ал. 1 от Закона за управление на отпадъците“, финансиран от Оперативна програма „Околна среда 2014-2020 г.“, съфинансирана от Европейския съюз чрез Европейския фонд за регионално развитие. Бенефициент „П-Юнайтед“ ЕООД.</a:t>
            </a:r>
            <a:endParaRPr lang="en-US" sz="1000">
              <a:effectLst/>
              <a:latin typeface="Agency FB" panose="020B0503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554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Diagonal Corner Rectangle 14"/>
          <p:cNvSpPr/>
          <p:nvPr/>
        </p:nvSpPr>
        <p:spPr>
          <a:xfrm>
            <a:off x="232301" y="1759598"/>
            <a:ext cx="8679397" cy="708259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420948" y="1913672"/>
            <a:ext cx="8302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0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ЦЕЛИ НА УЕБ-БАЗИРАНИЯ МОДЕЛ </a:t>
            </a:r>
            <a:r>
              <a:rPr lang="en-GB" sz="20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WASP-Tool </a:t>
            </a:r>
            <a:endParaRPr lang="en-US" sz="20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160743" y="115981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>
            <a:off x="196884" y="1546124"/>
            <a:ext cx="8679397" cy="277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4A5ECE7B-FE43-4FE0-B89B-02B561551028}"/>
              </a:ext>
            </a:extLst>
          </p:cNvPr>
          <p:cNvSpPr txBox="1"/>
          <p:nvPr/>
        </p:nvSpPr>
        <p:spPr>
          <a:xfrm>
            <a:off x="232301" y="2621931"/>
            <a:ext cx="8490747" cy="25545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just"/>
            <a:endParaRPr lang="bg-BG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Tx/>
              <a:buChar char="-"/>
            </a:pP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Инструментът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е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разработен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с цел да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оптимизира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потенциала на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общините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за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предотвратяване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образуването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на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битови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отпадъци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взимайки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предвид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различни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индикатори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и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параметри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.</a:t>
            </a:r>
          </a:p>
          <a:p>
            <a:pPr marL="285750" indent="-285750" algn="just">
              <a:buFontTx/>
              <a:buChar char="-"/>
            </a:pP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Разработеният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модел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има за цел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трансферирането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и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адаптирането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на най-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актуалните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и най-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успешни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европейски практики за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предотвратяване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образуването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на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отпадъци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към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индивидуалните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условия на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общините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в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България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, с перспектива за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достигане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на адекватно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ниво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на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планиране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основополагащо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за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постигане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на целите по чл. 31, ал. 1 от Закона за управление на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отпадъците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.</a:t>
            </a:r>
            <a:endParaRPr lang="bg-BG" dirty="0">
              <a:solidFill>
                <a:schemeClr val="accent6">
                  <a:lumMod val="50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BE592E7-9878-43EA-9FB0-598B03057F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7985" y="231385"/>
            <a:ext cx="5968026" cy="124817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4941B30-D663-429A-8CDF-8134D89513B3}"/>
              </a:ext>
            </a:extLst>
          </p:cNvPr>
          <p:cNvSpPr/>
          <p:nvPr/>
        </p:nvSpPr>
        <p:spPr>
          <a:xfrm>
            <a:off x="196884" y="5855988"/>
            <a:ext cx="8679397" cy="8771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tabLst>
                <a:tab pos="2880360" algn="ctr"/>
                <a:tab pos="5760720" algn="r"/>
              </a:tabLst>
            </a:pPr>
            <a:r>
              <a:rPr lang="bg-BG" sz="1100" i="1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----------------------------------</a:t>
            </a:r>
            <a:r>
              <a:rPr lang="en-US" sz="1100" i="1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---</a:t>
            </a:r>
            <a:r>
              <a:rPr lang="bg-BG" sz="1100" i="1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-------------- </a:t>
            </a:r>
            <a:r>
              <a:rPr lang="en-US" sz="1100" i="1" u="sng">
                <a:solidFill>
                  <a:srgbClr val="0000FF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www.eufunds.bg</a:t>
            </a:r>
            <a:r>
              <a:rPr lang="en-US" sz="1100" i="1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---------------------------------------------------</a:t>
            </a:r>
            <a:endParaRPr lang="en-US" sz="1100"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tabLst>
                <a:tab pos="2880360" algn="ctr"/>
                <a:tab pos="5760720" algn="r"/>
              </a:tabLst>
            </a:pPr>
            <a:r>
              <a:rPr lang="bg-BG" sz="1000" i="1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Проект № BG16M1OP002-2.009-0010-C01 „Разработване и демонстрация на уеб-базиран модел (инструмент) (WASP-</a:t>
            </a:r>
            <a:r>
              <a:rPr lang="bg-BG" sz="1000" i="1" err="1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Tool</a:t>
            </a:r>
            <a:r>
              <a:rPr lang="bg-BG" sz="1000" i="1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) за предотвратяване образуването на отпадъци, насърчаващ местните власти за достигане на целите по чл. 31, ал. 1 от Закона за управление на отпадъците“, финансиран от Оперативна програма „Околна среда 2014-2020 г.“, съфинансирана от Европейския съюз чрез Европейския фонд за регионално развитие. Бенефициент „П-Юнайтед“ ЕООД.</a:t>
            </a:r>
            <a:r>
              <a:rPr lang="en-GB" sz="1000" i="1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000"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88620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Diagonal Corner Rectangle 14"/>
          <p:cNvSpPr/>
          <p:nvPr/>
        </p:nvSpPr>
        <p:spPr>
          <a:xfrm>
            <a:off x="232301" y="1759598"/>
            <a:ext cx="8679397" cy="708259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420948" y="1913672"/>
            <a:ext cx="8302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0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УЕБ-БАЗИРАН МОДЕЛ </a:t>
            </a:r>
            <a:r>
              <a:rPr lang="en-GB" sz="20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WASP-Tool </a:t>
            </a:r>
            <a:endParaRPr lang="en-US" sz="20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160743" y="115981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>
            <a:off x="232299" y="1640305"/>
            <a:ext cx="8679397" cy="277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4A5ECE7B-FE43-4FE0-B89B-02B561551028}"/>
              </a:ext>
            </a:extLst>
          </p:cNvPr>
          <p:cNvSpPr txBox="1"/>
          <p:nvPr/>
        </p:nvSpPr>
        <p:spPr>
          <a:xfrm>
            <a:off x="232301" y="2559436"/>
            <a:ext cx="8490747" cy="33855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just"/>
            <a:endParaRPr lang="bg-BG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Tx/>
              <a:buChar char="-"/>
            </a:pPr>
            <a:r>
              <a:rPr lang="bg-BG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може да намери приложение при </a:t>
            </a:r>
            <a:r>
              <a:rPr lang="bg-BG" b="1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разработването на Общинските програми за предотвратяване образуването на отпадъци (ПОО) за новия програмен период 2021-2028 г., вкл. подпрограмата за предотвратяване образуването на хранителни отпадъци</a:t>
            </a:r>
            <a:r>
              <a:rPr lang="bg-BG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;</a:t>
            </a:r>
          </a:p>
          <a:p>
            <a:pPr marL="285750" indent="-285750" algn="just">
              <a:buFontTx/>
              <a:buChar char="-"/>
            </a:pPr>
            <a:r>
              <a:rPr lang="bg-BG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по-конкретно, служи за целите на преглед на добри практики за ПОО, вкл. и на хранителни отпадъци и оценка на ползите от прилагането на мерките – в съответствие с изискванията за Разел 4.9 от Общинските програми, посочени в Методитеческите указания за разработване на общински/ регионални програми за управление на отпадъците от 2021 г.;</a:t>
            </a:r>
          </a:p>
          <a:p>
            <a:pPr marL="285750" indent="-285750" algn="just">
              <a:buFontTx/>
              <a:buChar char="-"/>
            </a:pPr>
            <a:r>
              <a:rPr lang="bg-BG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може да послужи за </a:t>
            </a:r>
            <a:r>
              <a:rPr lang="bg-BG" b="1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формулиране на конкретни мерки за ПОО, план за действие, остойностяване</a:t>
            </a:r>
            <a:r>
              <a:rPr lang="bg-BG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и т.н.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BE592E7-9878-43EA-9FB0-598B03057F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661" y="315098"/>
            <a:ext cx="5968026" cy="124817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4941B30-D663-429A-8CDF-8134D89513B3}"/>
              </a:ext>
            </a:extLst>
          </p:cNvPr>
          <p:cNvSpPr/>
          <p:nvPr/>
        </p:nvSpPr>
        <p:spPr>
          <a:xfrm>
            <a:off x="196884" y="5855988"/>
            <a:ext cx="8679397" cy="8771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tabLst>
                <a:tab pos="2880360" algn="ctr"/>
                <a:tab pos="5760720" algn="r"/>
              </a:tabLst>
            </a:pPr>
            <a:r>
              <a:rPr lang="bg-BG" sz="1100" i="1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----------------------------------</a:t>
            </a:r>
            <a:r>
              <a:rPr lang="en-US" sz="1100" i="1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---</a:t>
            </a:r>
            <a:r>
              <a:rPr lang="bg-BG" sz="1100" i="1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-------------- </a:t>
            </a:r>
            <a:r>
              <a:rPr lang="en-US" sz="1100" i="1" u="sng">
                <a:solidFill>
                  <a:srgbClr val="0000FF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www.eufunds.bg</a:t>
            </a:r>
            <a:r>
              <a:rPr lang="en-US" sz="1100" i="1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---------------------------------------------------</a:t>
            </a:r>
            <a:endParaRPr lang="en-US" sz="1100"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tabLst>
                <a:tab pos="2880360" algn="ctr"/>
                <a:tab pos="5760720" algn="r"/>
              </a:tabLst>
            </a:pPr>
            <a:r>
              <a:rPr lang="bg-BG" sz="1000" i="1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Проект № BG16M1OP002-2.009-0010-C01 „Разработване и демонстрация на уеб-базиран модел (инструмент) (WASP-</a:t>
            </a:r>
            <a:r>
              <a:rPr lang="bg-BG" sz="1000" i="1" err="1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Tool</a:t>
            </a:r>
            <a:r>
              <a:rPr lang="bg-BG" sz="1000" i="1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) за предотвратяване образуването на отпадъци, насърчаващ местните власти за достигане на целите по чл. 31, ал. 1 от Закона за управление на отпадъците“, финансиран от Оперативна програма „Околна среда 2014-2020 г.“, съфинансирана от Европейския съюз чрез Европейския фонд за регионално развитие. Бенефициент „П-Юнайтед“ ЕООД</a:t>
            </a:r>
            <a:endParaRPr lang="en-US" sz="1000"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5470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160743" y="115981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>
            <a:off x="303317" y="1737625"/>
            <a:ext cx="8679397" cy="277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 Diagonal Corner Rectangle 22"/>
          <p:cNvSpPr/>
          <p:nvPr/>
        </p:nvSpPr>
        <p:spPr>
          <a:xfrm>
            <a:off x="232297" y="1932096"/>
            <a:ext cx="8679397" cy="525251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303318" y="1994666"/>
            <a:ext cx="86793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000" b="1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ПРИНЦИП НА РАБОТА НА УЕБ-БАЗИРАНИЯ МОДЕЛ </a:t>
            </a:r>
            <a:r>
              <a:rPr lang="en-GB" sz="2000" b="1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WASP-Tool </a:t>
            </a:r>
            <a:endParaRPr lang="en-US" sz="2000" b="1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74C224-C6DE-4742-A544-7CA09ACAC25C}"/>
              </a:ext>
            </a:extLst>
          </p:cNvPr>
          <p:cNvSpPr txBox="1"/>
          <p:nvPr/>
        </p:nvSpPr>
        <p:spPr>
          <a:xfrm>
            <a:off x="232297" y="2763147"/>
            <a:ext cx="8382836" cy="276998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just"/>
            <a:endParaRPr lang="bg-BG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При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задаване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на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име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на община, пред потребителя се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визуализира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автоматично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морфологичният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състав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на ТБО за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общината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Потребителят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има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възможност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да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избере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коя фракция </a:t>
            </a:r>
            <a:r>
              <a:rPr lang="ru-RU" sz="2000" b="1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отпадъци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от </a:t>
            </a:r>
            <a:r>
              <a:rPr lang="ru-RU" sz="2000" b="1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посочените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би желал да </a:t>
            </a:r>
            <a:r>
              <a:rPr lang="ru-RU" sz="2000" b="1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намали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Потребителят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има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възможност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да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даде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приоритет на типа мерки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Моделът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автоматично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ще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генерира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2000" b="1" u="sng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Стратегия с </a:t>
            </a:r>
            <a:r>
              <a:rPr lang="ru-RU" sz="2000" b="1" u="sng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приложими</a:t>
            </a:r>
            <a:r>
              <a:rPr lang="ru-RU" sz="2000" b="1" u="sng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мерки за </a:t>
            </a:r>
            <a:r>
              <a:rPr lang="ru-RU" sz="2000" b="1" u="sng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предотвратяване</a:t>
            </a:r>
            <a:r>
              <a:rPr lang="ru-RU" sz="2000" b="1" u="sng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2000" b="1" u="sng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образуването</a:t>
            </a:r>
            <a:r>
              <a:rPr lang="ru-RU" sz="2000" b="1" u="sng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на </a:t>
            </a:r>
            <a:r>
              <a:rPr lang="ru-RU" sz="2000" b="1" u="sng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отпадъци</a:t>
            </a:r>
            <a:r>
              <a:rPr lang="ru-RU" sz="2000" b="1" u="sng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.</a:t>
            </a:r>
            <a:endParaRPr lang="ru-RU" sz="2000" dirty="0">
              <a:solidFill>
                <a:schemeClr val="accent6">
                  <a:lumMod val="50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algn="just"/>
            <a:endParaRPr lang="en-GB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86ACC53-EBF6-4EB0-9EC3-1E1B594839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2569" y="374792"/>
            <a:ext cx="5968026" cy="124817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16E907A-B10B-4F23-A3C3-4F37D8FE7B83}"/>
              </a:ext>
            </a:extLst>
          </p:cNvPr>
          <p:cNvSpPr/>
          <p:nvPr/>
        </p:nvSpPr>
        <p:spPr>
          <a:xfrm>
            <a:off x="196884" y="5855988"/>
            <a:ext cx="8679397" cy="8771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tabLst>
                <a:tab pos="2880360" algn="ctr"/>
                <a:tab pos="5760720" algn="r"/>
              </a:tabLst>
            </a:pPr>
            <a:r>
              <a:rPr lang="bg-BG" sz="1100" i="1">
                <a:effectLst/>
                <a:latin typeface="+mj-lt"/>
                <a:ea typeface="Times New Roman" panose="02020603050405020304" pitchFamily="18" charset="0"/>
              </a:rPr>
              <a:t>----------------------------------</a:t>
            </a:r>
            <a:r>
              <a:rPr lang="en-US" sz="1100" i="1">
                <a:effectLst/>
                <a:latin typeface="+mj-lt"/>
                <a:ea typeface="Times New Roman" panose="02020603050405020304" pitchFamily="18" charset="0"/>
              </a:rPr>
              <a:t>---</a:t>
            </a:r>
            <a:r>
              <a:rPr lang="bg-BG" sz="1100" i="1">
                <a:effectLst/>
                <a:latin typeface="+mj-lt"/>
                <a:ea typeface="Times New Roman" panose="02020603050405020304" pitchFamily="18" charset="0"/>
              </a:rPr>
              <a:t>-------------- </a:t>
            </a:r>
            <a:r>
              <a:rPr lang="en-US" sz="1100" i="1" u="sng">
                <a:solidFill>
                  <a:srgbClr val="0000FF"/>
                </a:solidFill>
                <a:effectLst/>
                <a:latin typeface="+mj-lt"/>
                <a:ea typeface="Times New Roman" panose="02020603050405020304" pitchFamily="18" charset="0"/>
                <a:hlinkClick r:id="rId3"/>
              </a:rPr>
              <a:t>www.eufunds.bg</a:t>
            </a:r>
            <a:r>
              <a:rPr lang="en-US" sz="1100" i="1">
                <a:effectLst/>
                <a:latin typeface="+mj-lt"/>
                <a:ea typeface="Times New Roman" panose="02020603050405020304" pitchFamily="18" charset="0"/>
              </a:rPr>
              <a:t> ---------------------------------------------------</a:t>
            </a:r>
            <a:endParaRPr lang="en-US" sz="1100">
              <a:effectLst/>
              <a:latin typeface="+mj-lt"/>
              <a:ea typeface="Times New Roman" panose="02020603050405020304" pitchFamily="18" charset="0"/>
            </a:endParaRPr>
          </a:p>
          <a:p>
            <a:pPr algn="ctr">
              <a:tabLst>
                <a:tab pos="2880360" algn="ctr"/>
                <a:tab pos="5760720" algn="r"/>
              </a:tabLst>
            </a:pPr>
            <a:r>
              <a:rPr lang="bg-BG" sz="1000" i="1">
                <a:effectLst/>
                <a:latin typeface="+mj-lt"/>
                <a:ea typeface="Times New Roman" panose="02020603050405020304" pitchFamily="18" charset="0"/>
              </a:rPr>
              <a:t>Проект № BG16M1OP002-2.009-0010-C01 „Разработване и демонстрация на уеб-базиран модел (инструмент) (WASP-</a:t>
            </a:r>
            <a:r>
              <a:rPr lang="bg-BG" sz="1000" i="1" err="1">
                <a:effectLst/>
                <a:latin typeface="+mj-lt"/>
                <a:ea typeface="Times New Roman" panose="02020603050405020304" pitchFamily="18" charset="0"/>
              </a:rPr>
              <a:t>Tool</a:t>
            </a:r>
            <a:r>
              <a:rPr lang="bg-BG" sz="1000" i="1">
                <a:effectLst/>
                <a:latin typeface="+mj-lt"/>
                <a:ea typeface="Times New Roman" panose="02020603050405020304" pitchFamily="18" charset="0"/>
              </a:rPr>
              <a:t>) за предотвратяване образуването на отпадъци, насърчаващ местните власти за достигане на целите по чл. 31, ал. 1 от Закона за управление на отпадъците“, финансиран от Оперативна програма „Околна среда 2014-2020 г.“, съфинансирана от Европейския съюз чрез Европейския фонд за регионално развитие. Бенефициент „П-Юнайтед“ ЕООД.</a:t>
            </a:r>
            <a:endParaRPr lang="en-US" sz="1000">
              <a:effectLst/>
              <a:latin typeface="+mj-lt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09289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Diagonal Corner Rectangle 14"/>
          <p:cNvSpPr/>
          <p:nvPr/>
        </p:nvSpPr>
        <p:spPr>
          <a:xfrm>
            <a:off x="232301" y="1759598"/>
            <a:ext cx="8679397" cy="708259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420950" y="1759971"/>
            <a:ext cx="8302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0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Ръководство с най-добри практики за предотвратяване образуването на отпадъци</a:t>
            </a:r>
            <a:endParaRPr lang="en-US" sz="20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160743" y="115981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>
            <a:off x="196884" y="1555739"/>
            <a:ext cx="8679397" cy="277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4A5ECE7B-FE43-4FE0-B89B-02B561551028}"/>
              </a:ext>
            </a:extLst>
          </p:cNvPr>
          <p:cNvSpPr txBox="1"/>
          <p:nvPr/>
        </p:nvSpPr>
        <p:spPr>
          <a:xfrm>
            <a:off x="232301" y="2632383"/>
            <a:ext cx="5198460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just"/>
            <a:r>
              <a:rPr lang="bg-BG" sz="1600" b="1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- </a:t>
            </a:r>
            <a:r>
              <a:rPr lang="bg-BG" sz="1600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Достъпно за изтегляне от сайта на проекта: </a:t>
            </a:r>
            <a:r>
              <a:rPr lang="en-GB" sz="1600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https://wastetools.com/download/340/</a:t>
            </a:r>
            <a:r>
              <a:rPr lang="bg-BG" sz="1600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endParaRPr lang="bg-BG" sz="1600" b="1" dirty="0">
              <a:solidFill>
                <a:schemeClr val="accent6">
                  <a:lumMod val="50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BE592E7-9878-43EA-9FB0-598B03057F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7986" y="293549"/>
            <a:ext cx="5968026" cy="124817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60188A5-D85D-4FE7-A5D0-EE3ADDE593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6873" y="2566011"/>
            <a:ext cx="2180513" cy="28650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51DA6C2-C0C4-4833-AC2C-F1A78EF47DBA}"/>
              </a:ext>
            </a:extLst>
          </p:cNvPr>
          <p:cNvSpPr/>
          <p:nvPr/>
        </p:nvSpPr>
        <p:spPr>
          <a:xfrm>
            <a:off x="196884" y="5855988"/>
            <a:ext cx="8679397" cy="8771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tabLst>
                <a:tab pos="2880360" algn="ctr"/>
                <a:tab pos="5760720" algn="r"/>
              </a:tabLst>
            </a:pPr>
            <a:r>
              <a:rPr lang="bg-BG" sz="1100" i="1">
                <a:effectLst/>
                <a:latin typeface="+mj-lt"/>
                <a:ea typeface="Times New Roman" panose="02020603050405020304" pitchFamily="18" charset="0"/>
              </a:rPr>
              <a:t>----------------------------------</a:t>
            </a:r>
            <a:r>
              <a:rPr lang="en-US" sz="1100" i="1">
                <a:effectLst/>
                <a:latin typeface="+mj-lt"/>
                <a:ea typeface="Times New Roman" panose="02020603050405020304" pitchFamily="18" charset="0"/>
              </a:rPr>
              <a:t>---</a:t>
            </a:r>
            <a:r>
              <a:rPr lang="bg-BG" sz="1100" i="1">
                <a:effectLst/>
                <a:latin typeface="+mj-lt"/>
                <a:ea typeface="Times New Roman" panose="02020603050405020304" pitchFamily="18" charset="0"/>
              </a:rPr>
              <a:t>-------------- </a:t>
            </a:r>
            <a:r>
              <a:rPr lang="en-US" sz="1100" i="1" u="sng">
                <a:solidFill>
                  <a:srgbClr val="0000FF"/>
                </a:solidFill>
                <a:effectLst/>
                <a:latin typeface="+mj-lt"/>
                <a:ea typeface="Times New Roman" panose="02020603050405020304" pitchFamily="18" charset="0"/>
                <a:hlinkClick r:id="rId5"/>
              </a:rPr>
              <a:t>www.eufunds.bg</a:t>
            </a:r>
            <a:r>
              <a:rPr lang="en-US" sz="1100" i="1">
                <a:effectLst/>
                <a:latin typeface="+mj-lt"/>
                <a:ea typeface="Times New Roman" panose="02020603050405020304" pitchFamily="18" charset="0"/>
              </a:rPr>
              <a:t> ---------------------------------------------------</a:t>
            </a:r>
            <a:endParaRPr lang="en-US" sz="1100">
              <a:effectLst/>
              <a:latin typeface="+mj-lt"/>
              <a:ea typeface="Times New Roman" panose="02020603050405020304" pitchFamily="18" charset="0"/>
            </a:endParaRPr>
          </a:p>
          <a:p>
            <a:pPr algn="ctr">
              <a:tabLst>
                <a:tab pos="2880360" algn="ctr"/>
                <a:tab pos="5760720" algn="r"/>
              </a:tabLst>
            </a:pPr>
            <a:r>
              <a:rPr lang="bg-BG" sz="1000" i="1">
                <a:effectLst/>
                <a:latin typeface="+mj-lt"/>
                <a:ea typeface="Times New Roman" panose="02020603050405020304" pitchFamily="18" charset="0"/>
              </a:rPr>
              <a:t>Проект № BG16M1OP002-2.009-0010-C01 „Разработване и демонстрация на уеб-базиран модел (инструмент) (WASP-</a:t>
            </a:r>
            <a:r>
              <a:rPr lang="bg-BG" sz="1000" i="1" err="1">
                <a:effectLst/>
                <a:latin typeface="+mj-lt"/>
                <a:ea typeface="Times New Roman" panose="02020603050405020304" pitchFamily="18" charset="0"/>
              </a:rPr>
              <a:t>Tool</a:t>
            </a:r>
            <a:r>
              <a:rPr lang="bg-BG" sz="1000" i="1">
                <a:effectLst/>
                <a:latin typeface="+mj-lt"/>
                <a:ea typeface="Times New Roman" panose="02020603050405020304" pitchFamily="18" charset="0"/>
              </a:rPr>
              <a:t>) за предотвратяване образуването на отпадъци, насърчаващ местните власти за достигане на целите по чл. 31, ал. 1 от Закона за управление на отпадъците“, финансиран от Оперативна програма „Околна среда 2014-2020 г.“, съфинансирана от Европейския съюз чрез Европейския фонд за регионално развитие. Бенефициент „П-Юнайтед“ ЕООД.</a:t>
            </a:r>
            <a:endParaRPr lang="en-US" sz="1000">
              <a:effectLst/>
              <a:latin typeface="+mj-lt"/>
              <a:ea typeface="Times New Roman" panose="02020603050405020304" pitchFamily="18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4D02F48-6EB1-4EDE-AE1D-5184CDE6CE72}"/>
              </a:ext>
            </a:extLst>
          </p:cNvPr>
          <p:cNvGrpSpPr/>
          <p:nvPr/>
        </p:nvGrpSpPr>
        <p:grpSpPr>
          <a:xfrm>
            <a:off x="2328352" y="3327222"/>
            <a:ext cx="1006358" cy="460050"/>
            <a:chOff x="891577" y="2916584"/>
            <a:chExt cx="1443310" cy="460050"/>
          </a:xfrm>
        </p:grpSpPr>
        <p:sp>
          <p:nvSpPr>
            <p:cNvPr id="13" name="Arrow: Down 12">
              <a:extLst>
                <a:ext uri="{FF2B5EF4-FFF2-40B4-BE49-F238E27FC236}">
                  <a16:creationId xmlns:a16="http://schemas.microsoft.com/office/drawing/2014/main" id="{0F91177B-6836-405E-9EBE-FD3257C8B5CF}"/>
                </a:ext>
              </a:extLst>
            </p:cNvPr>
            <p:cNvSpPr/>
            <p:nvPr/>
          </p:nvSpPr>
          <p:spPr>
            <a:xfrm>
              <a:off x="891577" y="2916584"/>
              <a:ext cx="375920" cy="444550"/>
            </a:xfrm>
            <a:prstGeom prst="downArrow">
              <a:avLst/>
            </a:prstGeom>
            <a:solidFill>
              <a:srgbClr val="8BC53F"/>
            </a:solidFill>
            <a:ln>
              <a:solidFill>
                <a:srgbClr val="8BC5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14" name="Arrow: Down 13">
              <a:extLst>
                <a:ext uri="{FF2B5EF4-FFF2-40B4-BE49-F238E27FC236}">
                  <a16:creationId xmlns:a16="http://schemas.microsoft.com/office/drawing/2014/main" id="{38577E48-D85B-4AD8-B1B8-76C444131AD3}"/>
                </a:ext>
              </a:extLst>
            </p:cNvPr>
            <p:cNvSpPr/>
            <p:nvPr/>
          </p:nvSpPr>
          <p:spPr>
            <a:xfrm>
              <a:off x="1410870" y="2924467"/>
              <a:ext cx="375920" cy="444550"/>
            </a:xfrm>
            <a:prstGeom prst="downArrow">
              <a:avLst/>
            </a:prstGeom>
            <a:solidFill>
              <a:srgbClr val="8BC53F"/>
            </a:solidFill>
            <a:ln>
              <a:solidFill>
                <a:srgbClr val="8BC5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17" name="Arrow: Down 16">
              <a:extLst>
                <a:ext uri="{FF2B5EF4-FFF2-40B4-BE49-F238E27FC236}">
                  <a16:creationId xmlns:a16="http://schemas.microsoft.com/office/drawing/2014/main" id="{A82F4CEF-996E-4C06-8026-0335E8666D29}"/>
                </a:ext>
              </a:extLst>
            </p:cNvPr>
            <p:cNvSpPr/>
            <p:nvPr/>
          </p:nvSpPr>
          <p:spPr>
            <a:xfrm>
              <a:off x="1958967" y="2932084"/>
              <a:ext cx="375920" cy="444550"/>
            </a:xfrm>
            <a:prstGeom prst="downArrow">
              <a:avLst/>
            </a:prstGeom>
            <a:solidFill>
              <a:srgbClr val="8BC53F"/>
            </a:solidFill>
            <a:ln>
              <a:solidFill>
                <a:srgbClr val="8BC5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</p:grpSp>
      <p:pic>
        <p:nvPicPr>
          <p:cNvPr id="18" name="Picture 2">
            <a:extLst>
              <a:ext uri="{FF2B5EF4-FFF2-40B4-BE49-F238E27FC236}">
                <a16:creationId xmlns:a16="http://schemas.microsoft.com/office/drawing/2014/main" id="{548C20E4-8906-4BDE-9033-08CB67DB69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8483" y="3844596"/>
            <a:ext cx="906095" cy="93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E46EDD1-AD5B-4B2E-BCE4-49F6E4E341E2}"/>
              </a:ext>
            </a:extLst>
          </p:cNvPr>
          <p:cNvSpPr txBox="1"/>
          <p:nvPr/>
        </p:nvSpPr>
        <p:spPr>
          <a:xfrm>
            <a:off x="267719" y="5502156"/>
            <a:ext cx="51502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>
                <a:hlinkClick r:id="rId7"/>
              </a:rPr>
              <a:t>http://wasp-tool.wastetools.com/</a:t>
            </a:r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625382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271848" y="1354957"/>
            <a:ext cx="66002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Благодаря за вниманието!</a:t>
            </a:r>
            <a:endParaRPr lang="en-US" sz="36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232298" y="1782839"/>
            <a:ext cx="8679397" cy="277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03486B78-159B-4BD9-8783-D473E6AAE512}"/>
              </a:ext>
            </a:extLst>
          </p:cNvPr>
          <p:cNvSpPr txBox="1"/>
          <p:nvPr/>
        </p:nvSpPr>
        <p:spPr>
          <a:xfrm>
            <a:off x="-888367" y="2674092"/>
            <a:ext cx="7110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b="1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БЛАГОДАРИМ ЗА ВНИМАНИЕТО</a:t>
            </a:r>
            <a:endParaRPr lang="en-GB" sz="2400" b="1" dirty="0">
              <a:solidFill>
                <a:schemeClr val="accent6">
                  <a:lumMod val="50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16C68D4-E961-45B7-AFA5-9943301691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887" y="528406"/>
            <a:ext cx="5968026" cy="124817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FA88CB37-3734-435F-8D62-213E892E4BBE}"/>
              </a:ext>
            </a:extLst>
          </p:cNvPr>
          <p:cNvSpPr txBox="1"/>
          <p:nvPr/>
        </p:nvSpPr>
        <p:spPr>
          <a:xfrm>
            <a:off x="1271848" y="3021453"/>
            <a:ext cx="250229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https://wastetools.com/</a:t>
            </a:r>
            <a:r>
              <a:rPr lang="en-GB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bg-BG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bg-BG" sz="2400" b="1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 </a:t>
            </a:r>
            <a:endParaRPr lang="en-US" sz="2400" b="1">
              <a:solidFill>
                <a:schemeClr val="accent6">
                  <a:lumMod val="50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B4D8A2F-236A-4FDA-AD9B-4886071E03A7}"/>
              </a:ext>
            </a:extLst>
          </p:cNvPr>
          <p:cNvSpPr/>
          <p:nvPr/>
        </p:nvSpPr>
        <p:spPr>
          <a:xfrm>
            <a:off x="232298" y="5892566"/>
            <a:ext cx="8679396" cy="8771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tabLst>
                <a:tab pos="2880360" algn="ctr"/>
                <a:tab pos="5760720" algn="r"/>
              </a:tabLst>
            </a:pPr>
            <a:r>
              <a:rPr lang="bg-BG" sz="1100" i="1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----------------------------------</a:t>
            </a:r>
            <a:r>
              <a:rPr lang="en-US" sz="1100" i="1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---</a:t>
            </a:r>
            <a:r>
              <a:rPr lang="bg-BG" sz="1100" i="1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-------------- </a:t>
            </a:r>
            <a:r>
              <a:rPr lang="en-US" sz="1100" i="1" u="sng" dirty="0">
                <a:solidFill>
                  <a:srgbClr val="0000FF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www.eufunds.bg</a:t>
            </a:r>
            <a:r>
              <a:rPr lang="en-US" sz="1100" i="1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---------------------------------------------------</a:t>
            </a:r>
            <a:endParaRPr lang="en-US" sz="1100" dirty="0"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tabLst>
                <a:tab pos="2880360" algn="ctr"/>
                <a:tab pos="5760720" algn="r"/>
              </a:tabLst>
            </a:pPr>
            <a:r>
              <a:rPr lang="bg-BG" sz="1000" i="1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Проект № BG16M1OP002-2.009-0010-C01 „Разработване и демонстрация на уеб-базиран модел (инструмент) (WASP-</a:t>
            </a:r>
            <a:r>
              <a:rPr lang="bg-BG" sz="1000" i="1" dirty="0" err="1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Tool</a:t>
            </a:r>
            <a:r>
              <a:rPr lang="bg-BG" sz="1000" i="1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) за предотвратяване образуването на отпадъци, насърчаващ местните власти за достигане на целите по чл. 31, ал. 1 от Закона за управление на отпадъците“, финансиран от Оперативна програма „Околна среда 2014-2020 г.“, съфинансирана от Европейския съюз чрез Европейския фонд за регионално развитие. Бенефициент „П-Юнайтед“ </a:t>
            </a:r>
            <a:r>
              <a:rPr lang="bg-BG" sz="1000" i="1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ЕООД</a:t>
            </a:r>
            <a:r>
              <a:rPr lang="en-GB" sz="1000" i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000" dirty="0"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E052CC-6516-4650-AE5D-D1C058CE9CE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2627" y="1952516"/>
            <a:ext cx="2921373" cy="38951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A454E2E-50A0-4B1C-BC14-776871FC92A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2417"/>
          <a:stretch/>
        </p:blipFill>
        <p:spPr>
          <a:xfrm>
            <a:off x="316615" y="4141104"/>
            <a:ext cx="5906012" cy="154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7595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1304</TotalTime>
  <Words>2413</Words>
  <Application>Microsoft Office PowerPoint</Application>
  <PresentationFormat>On-screen Show (4:3)</PresentationFormat>
  <Paragraphs>121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Agency FB</vt:lpstr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Savina</dc:creator>
  <cp:lastModifiedBy>user name</cp:lastModifiedBy>
  <cp:revision>243</cp:revision>
  <dcterms:created xsi:type="dcterms:W3CDTF">2021-09-25T18:32:45Z</dcterms:created>
  <dcterms:modified xsi:type="dcterms:W3CDTF">2022-02-22T11:29:09Z</dcterms:modified>
</cp:coreProperties>
</file>